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3"/>
  </p:notesMasterIdLst>
  <p:handoutMasterIdLst>
    <p:handoutMasterId r:id="rId24"/>
  </p:handoutMasterIdLst>
  <p:sldIdLst>
    <p:sldId id="278" r:id="rId2"/>
    <p:sldId id="334" r:id="rId3"/>
    <p:sldId id="335" r:id="rId4"/>
    <p:sldId id="336" r:id="rId5"/>
    <p:sldId id="337" r:id="rId6"/>
    <p:sldId id="338" r:id="rId7"/>
    <p:sldId id="339" r:id="rId8"/>
    <p:sldId id="343" r:id="rId9"/>
    <p:sldId id="344" r:id="rId10"/>
    <p:sldId id="346" r:id="rId11"/>
    <p:sldId id="347" r:id="rId12"/>
    <p:sldId id="348" r:id="rId13"/>
    <p:sldId id="349" r:id="rId14"/>
    <p:sldId id="350" r:id="rId15"/>
    <p:sldId id="351" r:id="rId16"/>
    <p:sldId id="341" r:id="rId17"/>
    <p:sldId id="353" r:id="rId18"/>
    <p:sldId id="354" r:id="rId19"/>
    <p:sldId id="355" r:id="rId20"/>
    <p:sldId id="360" r:id="rId21"/>
    <p:sldId id="361"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74" autoAdjust="0"/>
    <p:restoredTop sz="94660"/>
  </p:normalViewPr>
  <p:slideViewPr>
    <p:cSldViewPr>
      <p:cViewPr varScale="1">
        <p:scale>
          <a:sx n="66" d="100"/>
          <a:sy n="66" d="100"/>
        </p:scale>
        <p:origin x="15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ADF64-6521-4251-9687-0E047E1995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F6A3175-47E4-4A91-A31D-A80390D0ED39}">
      <dgm:prSet/>
      <dgm:spPr/>
      <dgm:t>
        <a:bodyPr/>
        <a:lstStyle/>
        <a:p>
          <a:pPr>
            <a:lnSpc>
              <a:spcPct val="100000"/>
            </a:lnSpc>
          </a:pPr>
          <a:r>
            <a:rPr lang="en-AU"/>
            <a:t>Reminder of the definition of sustainable tourism </a:t>
          </a:r>
          <a:endParaRPr lang="en-US"/>
        </a:p>
      </dgm:t>
    </dgm:pt>
    <dgm:pt modelId="{5BE0E10F-0950-4525-A426-9060675D8741}" type="parTrans" cxnId="{A353D82A-9593-41AD-ACAA-E56FA141E45A}">
      <dgm:prSet/>
      <dgm:spPr/>
      <dgm:t>
        <a:bodyPr/>
        <a:lstStyle/>
        <a:p>
          <a:endParaRPr lang="en-US"/>
        </a:p>
      </dgm:t>
    </dgm:pt>
    <dgm:pt modelId="{B126942E-33DE-4F13-8975-7662BE23D7F9}" type="sibTrans" cxnId="{A353D82A-9593-41AD-ACAA-E56FA141E45A}">
      <dgm:prSet/>
      <dgm:spPr/>
      <dgm:t>
        <a:bodyPr/>
        <a:lstStyle/>
        <a:p>
          <a:endParaRPr lang="en-US"/>
        </a:p>
      </dgm:t>
    </dgm:pt>
    <dgm:pt modelId="{BBD3102C-6558-48F9-B245-4668CB2797E6}">
      <dgm:prSet/>
      <dgm:spPr/>
      <dgm:t>
        <a:bodyPr/>
        <a:lstStyle/>
        <a:p>
          <a:pPr>
            <a:lnSpc>
              <a:spcPct val="100000"/>
            </a:lnSpc>
          </a:pPr>
          <a:r>
            <a:rPr lang="en-AU"/>
            <a:t>The size of the sector </a:t>
          </a:r>
          <a:endParaRPr lang="en-US"/>
        </a:p>
      </dgm:t>
    </dgm:pt>
    <dgm:pt modelId="{89623A9F-F24A-461A-A55C-85AE50E5E6B4}" type="parTrans" cxnId="{4F83DE0D-D951-4E7E-8FF9-62907184EAED}">
      <dgm:prSet/>
      <dgm:spPr/>
      <dgm:t>
        <a:bodyPr/>
        <a:lstStyle/>
        <a:p>
          <a:endParaRPr lang="en-US"/>
        </a:p>
      </dgm:t>
    </dgm:pt>
    <dgm:pt modelId="{CA64481D-7B70-4456-BE0E-EAC664567C03}" type="sibTrans" cxnId="{4F83DE0D-D951-4E7E-8FF9-62907184EAED}">
      <dgm:prSet/>
      <dgm:spPr/>
      <dgm:t>
        <a:bodyPr/>
        <a:lstStyle/>
        <a:p>
          <a:endParaRPr lang="en-US"/>
        </a:p>
      </dgm:t>
    </dgm:pt>
    <dgm:pt modelId="{B18D03F3-C603-4B76-82AF-07C7DE474AEF}">
      <dgm:prSet/>
      <dgm:spPr/>
      <dgm:t>
        <a:bodyPr/>
        <a:lstStyle/>
        <a:p>
          <a:pPr>
            <a:lnSpc>
              <a:spcPct val="100000"/>
            </a:lnSpc>
          </a:pPr>
          <a:r>
            <a:rPr lang="en-AU"/>
            <a:t>Challenges facing sustainable tourism </a:t>
          </a:r>
          <a:endParaRPr lang="en-US"/>
        </a:p>
      </dgm:t>
    </dgm:pt>
    <dgm:pt modelId="{565CB61A-0E06-4810-8346-2C30496D6163}" type="parTrans" cxnId="{B7920656-BBFC-4846-BEA3-AEDEEB23A8D2}">
      <dgm:prSet/>
      <dgm:spPr/>
      <dgm:t>
        <a:bodyPr/>
        <a:lstStyle/>
        <a:p>
          <a:endParaRPr lang="en-US"/>
        </a:p>
      </dgm:t>
    </dgm:pt>
    <dgm:pt modelId="{EC2EF42C-4D20-4148-96CE-F22C1609BDD9}" type="sibTrans" cxnId="{B7920656-BBFC-4846-BEA3-AEDEEB23A8D2}">
      <dgm:prSet/>
      <dgm:spPr/>
      <dgm:t>
        <a:bodyPr/>
        <a:lstStyle/>
        <a:p>
          <a:endParaRPr lang="en-US"/>
        </a:p>
      </dgm:t>
    </dgm:pt>
    <dgm:pt modelId="{4938355D-5F6A-4F95-94B7-538482FE4BD7}">
      <dgm:prSet/>
      <dgm:spPr/>
      <dgm:t>
        <a:bodyPr/>
        <a:lstStyle/>
        <a:p>
          <a:pPr>
            <a:lnSpc>
              <a:spcPct val="100000"/>
            </a:lnSpc>
          </a:pPr>
          <a:r>
            <a:rPr lang="en-AU"/>
            <a:t>CLIMATE CHANGE </a:t>
          </a:r>
          <a:endParaRPr lang="en-US"/>
        </a:p>
      </dgm:t>
    </dgm:pt>
    <dgm:pt modelId="{67CCB071-97D7-4698-94F0-03D3A80F2AF0}" type="parTrans" cxnId="{00AC9155-E2BD-4019-BF9A-4189529EB3EF}">
      <dgm:prSet/>
      <dgm:spPr/>
      <dgm:t>
        <a:bodyPr/>
        <a:lstStyle/>
        <a:p>
          <a:endParaRPr lang="en-US"/>
        </a:p>
      </dgm:t>
    </dgm:pt>
    <dgm:pt modelId="{45A44F9C-85BF-4770-B0DB-7E207EAB4CEF}" type="sibTrans" cxnId="{00AC9155-E2BD-4019-BF9A-4189529EB3EF}">
      <dgm:prSet/>
      <dgm:spPr/>
      <dgm:t>
        <a:bodyPr/>
        <a:lstStyle/>
        <a:p>
          <a:endParaRPr lang="en-US"/>
        </a:p>
      </dgm:t>
    </dgm:pt>
    <dgm:pt modelId="{85C1AD3F-9F9F-4411-A2AB-D84D6BEF7675}" type="pres">
      <dgm:prSet presAssocID="{9BAADF64-6521-4251-9687-0E047E19957C}" presName="root" presStyleCnt="0">
        <dgm:presLayoutVars>
          <dgm:dir/>
          <dgm:resizeHandles val="exact"/>
        </dgm:presLayoutVars>
      </dgm:prSet>
      <dgm:spPr/>
    </dgm:pt>
    <dgm:pt modelId="{98AE4942-5626-47CD-AEA0-376B47AC0205}" type="pres">
      <dgm:prSet presAssocID="{2F6A3175-47E4-4A91-A31D-A80390D0ED39}" presName="compNode" presStyleCnt="0"/>
      <dgm:spPr/>
    </dgm:pt>
    <dgm:pt modelId="{0FB93B32-7CCA-4798-8A18-C40C3541AFD9}" type="pres">
      <dgm:prSet presAssocID="{2F6A3175-47E4-4A91-A31D-A80390D0ED39}" presName="bgRect" presStyleLbl="bgShp" presStyleIdx="0" presStyleCnt="4"/>
      <dgm:spPr/>
    </dgm:pt>
    <dgm:pt modelId="{D74D1301-79D0-4C3C-B105-440D73D3102A}" type="pres">
      <dgm:prSet presAssocID="{2F6A3175-47E4-4A91-A31D-A80390D0ED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ke"/>
        </a:ext>
      </dgm:extLst>
    </dgm:pt>
    <dgm:pt modelId="{D43BD179-01E4-4665-9A6D-E6FE99DD3020}" type="pres">
      <dgm:prSet presAssocID="{2F6A3175-47E4-4A91-A31D-A80390D0ED39}" presName="spaceRect" presStyleCnt="0"/>
      <dgm:spPr/>
    </dgm:pt>
    <dgm:pt modelId="{7740EA88-1909-4540-86DA-D96B478A2FD5}" type="pres">
      <dgm:prSet presAssocID="{2F6A3175-47E4-4A91-A31D-A80390D0ED39}" presName="parTx" presStyleLbl="revTx" presStyleIdx="0" presStyleCnt="4">
        <dgm:presLayoutVars>
          <dgm:chMax val="0"/>
          <dgm:chPref val="0"/>
        </dgm:presLayoutVars>
      </dgm:prSet>
      <dgm:spPr/>
    </dgm:pt>
    <dgm:pt modelId="{523BFB18-043B-4AC6-84ED-2C6F44DD0397}" type="pres">
      <dgm:prSet presAssocID="{B126942E-33DE-4F13-8975-7662BE23D7F9}" presName="sibTrans" presStyleCnt="0"/>
      <dgm:spPr/>
    </dgm:pt>
    <dgm:pt modelId="{161F4934-DAF7-4D82-B700-D787C3F0865E}" type="pres">
      <dgm:prSet presAssocID="{BBD3102C-6558-48F9-B245-4668CB2797E6}" presName="compNode" presStyleCnt="0"/>
      <dgm:spPr/>
    </dgm:pt>
    <dgm:pt modelId="{3699D421-B720-4B9F-8ADD-47C4B280C4C3}" type="pres">
      <dgm:prSet presAssocID="{BBD3102C-6558-48F9-B245-4668CB2797E6}" presName="bgRect" presStyleLbl="bgShp" presStyleIdx="1" presStyleCnt="4"/>
      <dgm:spPr/>
    </dgm:pt>
    <dgm:pt modelId="{CE13FB06-0531-413B-9A0C-DCF30DD2737D}" type="pres">
      <dgm:prSet presAssocID="{BBD3102C-6558-48F9-B245-4668CB2797E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D3C3AB60-BC57-4DD1-ABAE-F8BB330769F1}" type="pres">
      <dgm:prSet presAssocID="{BBD3102C-6558-48F9-B245-4668CB2797E6}" presName="spaceRect" presStyleCnt="0"/>
      <dgm:spPr/>
    </dgm:pt>
    <dgm:pt modelId="{C3A6D6A3-3A95-461A-A0F4-A351169E294B}" type="pres">
      <dgm:prSet presAssocID="{BBD3102C-6558-48F9-B245-4668CB2797E6}" presName="parTx" presStyleLbl="revTx" presStyleIdx="1" presStyleCnt="4">
        <dgm:presLayoutVars>
          <dgm:chMax val="0"/>
          <dgm:chPref val="0"/>
        </dgm:presLayoutVars>
      </dgm:prSet>
      <dgm:spPr/>
    </dgm:pt>
    <dgm:pt modelId="{B1511239-C2F7-4A5B-939D-D1C92007FBCB}" type="pres">
      <dgm:prSet presAssocID="{CA64481D-7B70-4456-BE0E-EAC664567C03}" presName="sibTrans" presStyleCnt="0"/>
      <dgm:spPr/>
    </dgm:pt>
    <dgm:pt modelId="{164B7974-64DB-428C-BE35-865BE054C926}" type="pres">
      <dgm:prSet presAssocID="{B18D03F3-C603-4B76-82AF-07C7DE474AEF}" presName="compNode" presStyleCnt="0"/>
      <dgm:spPr/>
    </dgm:pt>
    <dgm:pt modelId="{481509C4-5B16-4E53-A36E-37A807D34989}" type="pres">
      <dgm:prSet presAssocID="{B18D03F3-C603-4B76-82AF-07C7DE474AEF}" presName="bgRect" presStyleLbl="bgShp" presStyleIdx="2" presStyleCnt="4"/>
      <dgm:spPr/>
    </dgm:pt>
    <dgm:pt modelId="{6BED4E07-5020-49EE-9B08-B2261BE55B39}" type="pres">
      <dgm:prSet presAssocID="{B18D03F3-C603-4B76-82AF-07C7DE474AE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Europe-Africa"/>
        </a:ext>
      </dgm:extLst>
    </dgm:pt>
    <dgm:pt modelId="{9AFCD048-56AD-4263-BF49-641F03E7C022}" type="pres">
      <dgm:prSet presAssocID="{B18D03F3-C603-4B76-82AF-07C7DE474AEF}" presName="spaceRect" presStyleCnt="0"/>
      <dgm:spPr/>
    </dgm:pt>
    <dgm:pt modelId="{55CE5AB3-2369-4C50-A123-541AAE3F25B8}" type="pres">
      <dgm:prSet presAssocID="{B18D03F3-C603-4B76-82AF-07C7DE474AEF}" presName="parTx" presStyleLbl="revTx" presStyleIdx="2" presStyleCnt="4">
        <dgm:presLayoutVars>
          <dgm:chMax val="0"/>
          <dgm:chPref val="0"/>
        </dgm:presLayoutVars>
      </dgm:prSet>
      <dgm:spPr/>
    </dgm:pt>
    <dgm:pt modelId="{06451561-26C4-4398-91DF-211F458A8691}" type="pres">
      <dgm:prSet presAssocID="{EC2EF42C-4D20-4148-96CE-F22C1609BDD9}" presName="sibTrans" presStyleCnt="0"/>
      <dgm:spPr/>
    </dgm:pt>
    <dgm:pt modelId="{EE4DA9D0-5E92-4152-8E3D-F19BAD55BFE2}" type="pres">
      <dgm:prSet presAssocID="{4938355D-5F6A-4F95-94B7-538482FE4BD7}" presName="compNode" presStyleCnt="0"/>
      <dgm:spPr/>
    </dgm:pt>
    <dgm:pt modelId="{7CF2A50F-C92A-452B-9038-D3E834A7EB0C}" type="pres">
      <dgm:prSet presAssocID="{4938355D-5F6A-4F95-94B7-538482FE4BD7}" presName="bgRect" presStyleLbl="bgShp" presStyleIdx="3" presStyleCnt="4"/>
      <dgm:spPr/>
    </dgm:pt>
    <dgm:pt modelId="{21B4720B-11F7-4244-A28A-D11065EB7803}" type="pres">
      <dgm:prSet presAssocID="{4938355D-5F6A-4F95-94B7-538482FE4B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rmometer"/>
        </a:ext>
      </dgm:extLst>
    </dgm:pt>
    <dgm:pt modelId="{5A4E0A1C-8F4D-4D56-93C0-FA23F6FF1614}" type="pres">
      <dgm:prSet presAssocID="{4938355D-5F6A-4F95-94B7-538482FE4BD7}" presName="spaceRect" presStyleCnt="0"/>
      <dgm:spPr/>
    </dgm:pt>
    <dgm:pt modelId="{A38A4F6F-9A13-4CB2-95EE-78DC7149F73B}" type="pres">
      <dgm:prSet presAssocID="{4938355D-5F6A-4F95-94B7-538482FE4BD7}" presName="parTx" presStyleLbl="revTx" presStyleIdx="3" presStyleCnt="4">
        <dgm:presLayoutVars>
          <dgm:chMax val="0"/>
          <dgm:chPref val="0"/>
        </dgm:presLayoutVars>
      </dgm:prSet>
      <dgm:spPr/>
    </dgm:pt>
  </dgm:ptLst>
  <dgm:cxnLst>
    <dgm:cxn modelId="{4F83DE0D-D951-4E7E-8FF9-62907184EAED}" srcId="{9BAADF64-6521-4251-9687-0E047E19957C}" destId="{BBD3102C-6558-48F9-B245-4668CB2797E6}" srcOrd="1" destOrd="0" parTransId="{89623A9F-F24A-461A-A55C-85AE50E5E6B4}" sibTransId="{CA64481D-7B70-4456-BE0E-EAC664567C03}"/>
    <dgm:cxn modelId="{71003718-1347-4143-9BB3-2854759D423A}" type="presOf" srcId="{B18D03F3-C603-4B76-82AF-07C7DE474AEF}" destId="{55CE5AB3-2369-4C50-A123-541AAE3F25B8}" srcOrd="0" destOrd="0" presId="urn:microsoft.com/office/officeart/2018/2/layout/IconVerticalSolidList"/>
    <dgm:cxn modelId="{5B1F6E1C-2F0D-4A53-A05B-789BEA6B1465}" type="presOf" srcId="{9BAADF64-6521-4251-9687-0E047E19957C}" destId="{85C1AD3F-9F9F-4411-A2AB-D84D6BEF7675}" srcOrd="0" destOrd="0" presId="urn:microsoft.com/office/officeart/2018/2/layout/IconVerticalSolidList"/>
    <dgm:cxn modelId="{A353D82A-9593-41AD-ACAA-E56FA141E45A}" srcId="{9BAADF64-6521-4251-9687-0E047E19957C}" destId="{2F6A3175-47E4-4A91-A31D-A80390D0ED39}" srcOrd="0" destOrd="0" parTransId="{5BE0E10F-0950-4525-A426-9060675D8741}" sibTransId="{B126942E-33DE-4F13-8975-7662BE23D7F9}"/>
    <dgm:cxn modelId="{259E2C4D-143F-406C-A04E-84D6B8A70EE4}" type="presOf" srcId="{4938355D-5F6A-4F95-94B7-538482FE4BD7}" destId="{A38A4F6F-9A13-4CB2-95EE-78DC7149F73B}" srcOrd="0" destOrd="0" presId="urn:microsoft.com/office/officeart/2018/2/layout/IconVerticalSolidList"/>
    <dgm:cxn modelId="{AF4F7E70-93C0-4FC8-B409-20E0FDCCF47A}" type="presOf" srcId="{BBD3102C-6558-48F9-B245-4668CB2797E6}" destId="{C3A6D6A3-3A95-461A-A0F4-A351169E294B}" srcOrd="0" destOrd="0" presId="urn:microsoft.com/office/officeart/2018/2/layout/IconVerticalSolidList"/>
    <dgm:cxn modelId="{00AC9155-E2BD-4019-BF9A-4189529EB3EF}" srcId="{9BAADF64-6521-4251-9687-0E047E19957C}" destId="{4938355D-5F6A-4F95-94B7-538482FE4BD7}" srcOrd="3" destOrd="0" parTransId="{67CCB071-97D7-4698-94F0-03D3A80F2AF0}" sibTransId="{45A44F9C-85BF-4770-B0DB-7E207EAB4CEF}"/>
    <dgm:cxn modelId="{B7920656-BBFC-4846-BEA3-AEDEEB23A8D2}" srcId="{9BAADF64-6521-4251-9687-0E047E19957C}" destId="{B18D03F3-C603-4B76-82AF-07C7DE474AEF}" srcOrd="2" destOrd="0" parTransId="{565CB61A-0E06-4810-8346-2C30496D6163}" sibTransId="{EC2EF42C-4D20-4148-96CE-F22C1609BDD9}"/>
    <dgm:cxn modelId="{615373DF-BD9B-48EF-A88E-1932AE97B8AF}" type="presOf" srcId="{2F6A3175-47E4-4A91-A31D-A80390D0ED39}" destId="{7740EA88-1909-4540-86DA-D96B478A2FD5}" srcOrd="0" destOrd="0" presId="urn:microsoft.com/office/officeart/2018/2/layout/IconVerticalSolidList"/>
    <dgm:cxn modelId="{C421BE20-D98D-4DE9-B41F-23D5DE8BE4AE}" type="presParOf" srcId="{85C1AD3F-9F9F-4411-A2AB-D84D6BEF7675}" destId="{98AE4942-5626-47CD-AEA0-376B47AC0205}" srcOrd="0" destOrd="0" presId="urn:microsoft.com/office/officeart/2018/2/layout/IconVerticalSolidList"/>
    <dgm:cxn modelId="{3403E59D-F54C-407A-AC7C-832B3F8C9C98}" type="presParOf" srcId="{98AE4942-5626-47CD-AEA0-376B47AC0205}" destId="{0FB93B32-7CCA-4798-8A18-C40C3541AFD9}" srcOrd="0" destOrd="0" presId="urn:microsoft.com/office/officeart/2018/2/layout/IconVerticalSolidList"/>
    <dgm:cxn modelId="{FC66F07D-2B94-4555-BA80-05F646D145DF}" type="presParOf" srcId="{98AE4942-5626-47CD-AEA0-376B47AC0205}" destId="{D74D1301-79D0-4C3C-B105-440D73D3102A}" srcOrd="1" destOrd="0" presId="urn:microsoft.com/office/officeart/2018/2/layout/IconVerticalSolidList"/>
    <dgm:cxn modelId="{04E4CC12-69E7-410B-BF28-C0F92E64B9FB}" type="presParOf" srcId="{98AE4942-5626-47CD-AEA0-376B47AC0205}" destId="{D43BD179-01E4-4665-9A6D-E6FE99DD3020}" srcOrd="2" destOrd="0" presId="urn:microsoft.com/office/officeart/2018/2/layout/IconVerticalSolidList"/>
    <dgm:cxn modelId="{BC3A23F8-C2C5-40E0-959A-6F7F919F2966}" type="presParOf" srcId="{98AE4942-5626-47CD-AEA0-376B47AC0205}" destId="{7740EA88-1909-4540-86DA-D96B478A2FD5}" srcOrd="3" destOrd="0" presId="urn:microsoft.com/office/officeart/2018/2/layout/IconVerticalSolidList"/>
    <dgm:cxn modelId="{8D78480E-ED6B-43F7-8FCD-A538EADFF2C0}" type="presParOf" srcId="{85C1AD3F-9F9F-4411-A2AB-D84D6BEF7675}" destId="{523BFB18-043B-4AC6-84ED-2C6F44DD0397}" srcOrd="1" destOrd="0" presId="urn:microsoft.com/office/officeart/2018/2/layout/IconVerticalSolidList"/>
    <dgm:cxn modelId="{503A7FF4-3E65-4861-9D7C-9E85D9782639}" type="presParOf" srcId="{85C1AD3F-9F9F-4411-A2AB-D84D6BEF7675}" destId="{161F4934-DAF7-4D82-B700-D787C3F0865E}" srcOrd="2" destOrd="0" presId="urn:microsoft.com/office/officeart/2018/2/layout/IconVerticalSolidList"/>
    <dgm:cxn modelId="{7161BF0A-6DAD-44DB-8A9D-97FD44A16758}" type="presParOf" srcId="{161F4934-DAF7-4D82-B700-D787C3F0865E}" destId="{3699D421-B720-4B9F-8ADD-47C4B280C4C3}" srcOrd="0" destOrd="0" presId="urn:microsoft.com/office/officeart/2018/2/layout/IconVerticalSolidList"/>
    <dgm:cxn modelId="{4D71B480-04B5-41CE-AA7B-4F67B87E32A3}" type="presParOf" srcId="{161F4934-DAF7-4D82-B700-D787C3F0865E}" destId="{CE13FB06-0531-413B-9A0C-DCF30DD2737D}" srcOrd="1" destOrd="0" presId="urn:microsoft.com/office/officeart/2018/2/layout/IconVerticalSolidList"/>
    <dgm:cxn modelId="{F9D9BE96-60FC-413B-8F86-CFFDD517495E}" type="presParOf" srcId="{161F4934-DAF7-4D82-B700-D787C3F0865E}" destId="{D3C3AB60-BC57-4DD1-ABAE-F8BB330769F1}" srcOrd="2" destOrd="0" presId="urn:microsoft.com/office/officeart/2018/2/layout/IconVerticalSolidList"/>
    <dgm:cxn modelId="{53875843-C8F2-4461-BC1E-969A4BC3DF9A}" type="presParOf" srcId="{161F4934-DAF7-4D82-B700-D787C3F0865E}" destId="{C3A6D6A3-3A95-461A-A0F4-A351169E294B}" srcOrd="3" destOrd="0" presId="urn:microsoft.com/office/officeart/2018/2/layout/IconVerticalSolidList"/>
    <dgm:cxn modelId="{8DE52F83-8E99-4A69-93A0-03BD59C637D5}" type="presParOf" srcId="{85C1AD3F-9F9F-4411-A2AB-D84D6BEF7675}" destId="{B1511239-C2F7-4A5B-939D-D1C92007FBCB}" srcOrd="3" destOrd="0" presId="urn:microsoft.com/office/officeart/2018/2/layout/IconVerticalSolidList"/>
    <dgm:cxn modelId="{6F98EC30-853A-4CFD-8BC9-EF11D39634A6}" type="presParOf" srcId="{85C1AD3F-9F9F-4411-A2AB-D84D6BEF7675}" destId="{164B7974-64DB-428C-BE35-865BE054C926}" srcOrd="4" destOrd="0" presId="urn:microsoft.com/office/officeart/2018/2/layout/IconVerticalSolidList"/>
    <dgm:cxn modelId="{7271610B-8781-4C5A-9475-864A3947EA42}" type="presParOf" srcId="{164B7974-64DB-428C-BE35-865BE054C926}" destId="{481509C4-5B16-4E53-A36E-37A807D34989}" srcOrd="0" destOrd="0" presId="urn:microsoft.com/office/officeart/2018/2/layout/IconVerticalSolidList"/>
    <dgm:cxn modelId="{A70CBA0D-5F9E-4403-8A00-FEEFB45C08AC}" type="presParOf" srcId="{164B7974-64DB-428C-BE35-865BE054C926}" destId="{6BED4E07-5020-49EE-9B08-B2261BE55B39}" srcOrd="1" destOrd="0" presId="urn:microsoft.com/office/officeart/2018/2/layout/IconVerticalSolidList"/>
    <dgm:cxn modelId="{C83A9638-95A7-4899-8858-DE947A0B3793}" type="presParOf" srcId="{164B7974-64DB-428C-BE35-865BE054C926}" destId="{9AFCD048-56AD-4263-BF49-641F03E7C022}" srcOrd="2" destOrd="0" presId="urn:microsoft.com/office/officeart/2018/2/layout/IconVerticalSolidList"/>
    <dgm:cxn modelId="{C34AFE1F-2359-40C2-B8EA-776F8417FF90}" type="presParOf" srcId="{164B7974-64DB-428C-BE35-865BE054C926}" destId="{55CE5AB3-2369-4C50-A123-541AAE3F25B8}" srcOrd="3" destOrd="0" presId="urn:microsoft.com/office/officeart/2018/2/layout/IconVerticalSolidList"/>
    <dgm:cxn modelId="{927A4BAD-841A-4F31-90D0-9AD23B0E4025}" type="presParOf" srcId="{85C1AD3F-9F9F-4411-A2AB-D84D6BEF7675}" destId="{06451561-26C4-4398-91DF-211F458A8691}" srcOrd="5" destOrd="0" presId="urn:microsoft.com/office/officeart/2018/2/layout/IconVerticalSolidList"/>
    <dgm:cxn modelId="{797FBAAE-39F3-4171-8261-C8784DE9F03B}" type="presParOf" srcId="{85C1AD3F-9F9F-4411-A2AB-D84D6BEF7675}" destId="{EE4DA9D0-5E92-4152-8E3D-F19BAD55BFE2}" srcOrd="6" destOrd="0" presId="urn:microsoft.com/office/officeart/2018/2/layout/IconVerticalSolidList"/>
    <dgm:cxn modelId="{ECE6A5D4-171A-4FE5-B101-DB5FA87EF631}" type="presParOf" srcId="{EE4DA9D0-5E92-4152-8E3D-F19BAD55BFE2}" destId="{7CF2A50F-C92A-452B-9038-D3E834A7EB0C}" srcOrd="0" destOrd="0" presId="urn:microsoft.com/office/officeart/2018/2/layout/IconVerticalSolidList"/>
    <dgm:cxn modelId="{06D87D92-38B6-4F82-B1F8-D997B18A6C28}" type="presParOf" srcId="{EE4DA9D0-5E92-4152-8E3D-F19BAD55BFE2}" destId="{21B4720B-11F7-4244-A28A-D11065EB7803}" srcOrd="1" destOrd="0" presId="urn:microsoft.com/office/officeart/2018/2/layout/IconVerticalSolidList"/>
    <dgm:cxn modelId="{9F1EF20E-54C9-4ACB-8BC2-92B47531A46E}" type="presParOf" srcId="{EE4DA9D0-5E92-4152-8E3D-F19BAD55BFE2}" destId="{5A4E0A1C-8F4D-4D56-93C0-FA23F6FF1614}" srcOrd="2" destOrd="0" presId="urn:microsoft.com/office/officeart/2018/2/layout/IconVerticalSolidList"/>
    <dgm:cxn modelId="{2032BA52-60A5-4CA2-8079-2497F1F6C963}" type="presParOf" srcId="{EE4DA9D0-5E92-4152-8E3D-F19BAD55BFE2}" destId="{A38A4F6F-9A13-4CB2-95EE-78DC7149F7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67730-BEFF-4123-9AC4-58E0C65F09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F3772A8-E524-40AD-B338-D968ACC731A3}">
      <dgm:prSet/>
      <dgm:spPr/>
      <dgm:t>
        <a:bodyPr/>
        <a:lstStyle/>
        <a:p>
          <a:pPr>
            <a:lnSpc>
              <a:spcPct val="100000"/>
            </a:lnSpc>
          </a:pPr>
          <a:r>
            <a:rPr lang="en-AU"/>
            <a:t>The private/public sector nature of tourism </a:t>
          </a:r>
          <a:endParaRPr lang="en-US"/>
        </a:p>
      </dgm:t>
    </dgm:pt>
    <dgm:pt modelId="{8A64374C-2554-402A-BF5E-AD4101DEC945}" type="parTrans" cxnId="{064FD618-FDC3-4240-9C7D-A515E0881A12}">
      <dgm:prSet/>
      <dgm:spPr/>
      <dgm:t>
        <a:bodyPr/>
        <a:lstStyle/>
        <a:p>
          <a:endParaRPr lang="en-US"/>
        </a:p>
      </dgm:t>
    </dgm:pt>
    <dgm:pt modelId="{17B843E8-DD40-41D5-BC30-96DA83F476C1}" type="sibTrans" cxnId="{064FD618-FDC3-4240-9C7D-A515E0881A12}">
      <dgm:prSet/>
      <dgm:spPr/>
      <dgm:t>
        <a:bodyPr/>
        <a:lstStyle/>
        <a:p>
          <a:endParaRPr lang="en-US"/>
        </a:p>
      </dgm:t>
    </dgm:pt>
    <dgm:pt modelId="{339EC153-D5CC-41B0-BFC8-C9CD69A7CBC0}">
      <dgm:prSet/>
      <dgm:spPr/>
      <dgm:t>
        <a:bodyPr/>
        <a:lstStyle/>
        <a:p>
          <a:pPr>
            <a:lnSpc>
              <a:spcPct val="100000"/>
            </a:lnSpc>
          </a:pPr>
          <a:r>
            <a:rPr lang="en-AU" dirty="0"/>
            <a:t>-&gt; “enlightened self-interest” </a:t>
          </a:r>
          <a:endParaRPr lang="en-US" dirty="0"/>
        </a:p>
      </dgm:t>
    </dgm:pt>
    <dgm:pt modelId="{4255BFBE-E701-460F-82B0-E0C4567D8EF2}" type="parTrans" cxnId="{B4344001-BACB-4447-96AC-A43E6873DA1F}">
      <dgm:prSet/>
      <dgm:spPr/>
      <dgm:t>
        <a:bodyPr/>
        <a:lstStyle/>
        <a:p>
          <a:endParaRPr lang="en-US"/>
        </a:p>
      </dgm:t>
    </dgm:pt>
    <dgm:pt modelId="{5C06ED0B-092F-4464-A9DD-1FFD35D2E756}" type="sibTrans" cxnId="{B4344001-BACB-4447-96AC-A43E6873DA1F}">
      <dgm:prSet/>
      <dgm:spPr/>
      <dgm:t>
        <a:bodyPr/>
        <a:lstStyle/>
        <a:p>
          <a:endParaRPr lang="en-US"/>
        </a:p>
      </dgm:t>
    </dgm:pt>
    <dgm:pt modelId="{AFDCE11D-0EFF-4BD2-8615-655E44B27E79}">
      <dgm:prSet/>
      <dgm:spPr/>
      <dgm:t>
        <a:bodyPr/>
        <a:lstStyle/>
        <a:p>
          <a:pPr>
            <a:lnSpc>
              <a:spcPct val="100000"/>
            </a:lnSpc>
          </a:pPr>
          <a:r>
            <a:rPr lang="en-AU"/>
            <a:t>The scale-related issues of tourism </a:t>
          </a:r>
          <a:endParaRPr lang="en-US"/>
        </a:p>
      </dgm:t>
    </dgm:pt>
    <dgm:pt modelId="{4F812AB5-16BE-431C-821F-35B091D088A2}" type="parTrans" cxnId="{17F766F2-667D-4D7D-988F-25E474FB7285}">
      <dgm:prSet/>
      <dgm:spPr/>
      <dgm:t>
        <a:bodyPr/>
        <a:lstStyle/>
        <a:p>
          <a:endParaRPr lang="en-US"/>
        </a:p>
      </dgm:t>
    </dgm:pt>
    <dgm:pt modelId="{1F3CCCD6-6093-40A3-A87C-46BBC33B2B91}" type="sibTrans" cxnId="{17F766F2-667D-4D7D-988F-25E474FB7285}">
      <dgm:prSet/>
      <dgm:spPr/>
      <dgm:t>
        <a:bodyPr/>
        <a:lstStyle/>
        <a:p>
          <a:endParaRPr lang="en-US"/>
        </a:p>
      </dgm:t>
    </dgm:pt>
    <dgm:pt modelId="{103B1F4A-D3DB-4932-A39E-332E6CC6618A}">
      <dgm:prSet/>
      <dgm:spPr/>
      <dgm:t>
        <a:bodyPr/>
        <a:lstStyle/>
        <a:p>
          <a:pPr>
            <a:lnSpc>
              <a:spcPct val="100000"/>
            </a:lnSpc>
          </a:pPr>
          <a:r>
            <a:rPr lang="en-AU"/>
            <a:t>The issue of inseperability</a:t>
          </a:r>
          <a:endParaRPr lang="en-US"/>
        </a:p>
      </dgm:t>
    </dgm:pt>
    <dgm:pt modelId="{19DED308-AF26-45E3-95F1-1E5FC408EC3B}" type="parTrans" cxnId="{414F8251-3080-446E-837B-0C869058038C}">
      <dgm:prSet/>
      <dgm:spPr/>
      <dgm:t>
        <a:bodyPr/>
        <a:lstStyle/>
        <a:p>
          <a:endParaRPr lang="en-US"/>
        </a:p>
      </dgm:t>
    </dgm:pt>
    <dgm:pt modelId="{465B918F-1A53-43CE-A543-0D825E3D1829}" type="sibTrans" cxnId="{414F8251-3080-446E-837B-0C869058038C}">
      <dgm:prSet/>
      <dgm:spPr/>
      <dgm:t>
        <a:bodyPr/>
        <a:lstStyle/>
        <a:p>
          <a:endParaRPr lang="en-US"/>
        </a:p>
      </dgm:t>
    </dgm:pt>
    <dgm:pt modelId="{97BFE1F7-4C19-49A9-B910-1AA75153A69B}">
      <dgm:prSet/>
      <dgm:spPr/>
      <dgm:t>
        <a:bodyPr/>
        <a:lstStyle/>
        <a:p>
          <a:pPr>
            <a:lnSpc>
              <a:spcPct val="100000"/>
            </a:lnSpc>
          </a:pPr>
          <a:r>
            <a:rPr lang="en-AU"/>
            <a:t>The infrequent nature of tourism purchases</a:t>
          </a:r>
          <a:endParaRPr lang="en-US"/>
        </a:p>
      </dgm:t>
    </dgm:pt>
    <dgm:pt modelId="{6B88CFB8-9B64-4675-A7E5-2504D7C0F4F1}" type="parTrans" cxnId="{072C7230-516D-4A3F-8F36-32C9445B4F5F}">
      <dgm:prSet/>
      <dgm:spPr/>
      <dgm:t>
        <a:bodyPr/>
        <a:lstStyle/>
        <a:p>
          <a:endParaRPr lang="en-US"/>
        </a:p>
      </dgm:t>
    </dgm:pt>
    <dgm:pt modelId="{1025E4D9-F848-41ED-96B1-ED16F7B89C25}" type="sibTrans" cxnId="{072C7230-516D-4A3F-8F36-32C9445B4F5F}">
      <dgm:prSet/>
      <dgm:spPr/>
      <dgm:t>
        <a:bodyPr/>
        <a:lstStyle/>
        <a:p>
          <a:endParaRPr lang="en-US"/>
        </a:p>
      </dgm:t>
    </dgm:pt>
    <dgm:pt modelId="{68A700D2-1DCD-40D9-B3FA-A1551EBFDFA2}">
      <dgm:prSet/>
      <dgm:spPr/>
      <dgm:t>
        <a:bodyPr/>
        <a:lstStyle/>
        <a:p>
          <a:pPr>
            <a:lnSpc>
              <a:spcPct val="100000"/>
            </a:lnSpc>
          </a:pPr>
          <a:r>
            <a:rPr lang="en-AU"/>
            <a:t>The “footloose” nature of much of the sector</a:t>
          </a:r>
          <a:endParaRPr lang="en-US"/>
        </a:p>
      </dgm:t>
    </dgm:pt>
    <dgm:pt modelId="{C730DDD9-0860-448E-B86C-4EBC779900D2}" type="parTrans" cxnId="{185CBF04-CD85-4C46-824A-DA356F34878F}">
      <dgm:prSet/>
      <dgm:spPr/>
      <dgm:t>
        <a:bodyPr/>
        <a:lstStyle/>
        <a:p>
          <a:endParaRPr lang="en-US"/>
        </a:p>
      </dgm:t>
    </dgm:pt>
    <dgm:pt modelId="{D430DBF5-A49D-4485-B63B-D3FC1F9F06C0}" type="sibTrans" cxnId="{185CBF04-CD85-4C46-824A-DA356F34878F}">
      <dgm:prSet/>
      <dgm:spPr/>
      <dgm:t>
        <a:bodyPr/>
        <a:lstStyle/>
        <a:p>
          <a:endParaRPr lang="en-US"/>
        </a:p>
      </dgm:t>
    </dgm:pt>
    <dgm:pt modelId="{6ACBDF05-B453-45B3-B0CC-A7345B530F38}">
      <dgm:prSet/>
      <dgm:spPr/>
      <dgm:t>
        <a:bodyPr/>
        <a:lstStyle/>
        <a:p>
          <a:pPr>
            <a:lnSpc>
              <a:spcPct val="100000"/>
            </a:lnSpc>
          </a:pPr>
          <a:r>
            <a:rPr lang="en-AU"/>
            <a:t>The influence of business size on sustainability practices. </a:t>
          </a:r>
          <a:endParaRPr lang="en-US"/>
        </a:p>
      </dgm:t>
    </dgm:pt>
    <dgm:pt modelId="{26EDC73A-9348-4625-93D6-FCEAD94719F3}" type="parTrans" cxnId="{61F80DD8-EFE4-4CF9-9871-88A182094964}">
      <dgm:prSet/>
      <dgm:spPr/>
      <dgm:t>
        <a:bodyPr/>
        <a:lstStyle/>
        <a:p>
          <a:endParaRPr lang="en-US"/>
        </a:p>
      </dgm:t>
    </dgm:pt>
    <dgm:pt modelId="{F92C953D-04A2-4ECC-BBB4-3DB8972CFA83}" type="sibTrans" cxnId="{61F80DD8-EFE4-4CF9-9871-88A182094964}">
      <dgm:prSet/>
      <dgm:spPr/>
      <dgm:t>
        <a:bodyPr/>
        <a:lstStyle/>
        <a:p>
          <a:endParaRPr lang="en-US"/>
        </a:p>
      </dgm:t>
    </dgm:pt>
    <dgm:pt modelId="{35350011-6EE9-4A38-9143-49587A1FE4E8}">
      <dgm:prSet/>
      <dgm:spPr/>
      <dgm:t>
        <a:bodyPr/>
        <a:lstStyle/>
        <a:p>
          <a:pPr>
            <a:lnSpc>
              <a:spcPct val="100000"/>
            </a:lnSpc>
          </a:pPr>
          <a:r>
            <a:rPr lang="en-AU"/>
            <a:t>The need for local, context-based, yet multi-disciplinary knowledge </a:t>
          </a:r>
          <a:br>
            <a:rPr lang="en-AU"/>
          </a:br>
          <a:endParaRPr lang="en-US"/>
        </a:p>
      </dgm:t>
    </dgm:pt>
    <dgm:pt modelId="{E152BB93-C17D-4676-A9B0-37C71702271F}" type="parTrans" cxnId="{1F47B8C8-B325-4AD0-93C1-8B90A7A75A92}">
      <dgm:prSet/>
      <dgm:spPr/>
      <dgm:t>
        <a:bodyPr/>
        <a:lstStyle/>
        <a:p>
          <a:endParaRPr lang="en-US"/>
        </a:p>
      </dgm:t>
    </dgm:pt>
    <dgm:pt modelId="{1D048C9B-9404-4010-B41C-0568A632B71A}" type="sibTrans" cxnId="{1F47B8C8-B325-4AD0-93C1-8B90A7A75A92}">
      <dgm:prSet/>
      <dgm:spPr/>
      <dgm:t>
        <a:bodyPr/>
        <a:lstStyle/>
        <a:p>
          <a:endParaRPr lang="en-US"/>
        </a:p>
      </dgm:t>
    </dgm:pt>
    <dgm:pt modelId="{33C9223D-4A84-468F-8258-D03197045772}" type="pres">
      <dgm:prSet presAssocID="{5F967730-BEFF-4123-9AC4-58E0C65F095A}" presName="linear" presStyleCnt="0">
        <dgm:presLayoutVars>
          <dgm:animLvl val="lvl"/>
          <dgm:resizeHandles val="exact"/>
        </dgm:presLayoutVars>
      </dgm:prSet>
      <dgm:spPr/>
    </dgm:pt>
    <dgm:pt modelId="{CB6D4BF6-78F3-4599-B4B1-B8A8A5839A73}" type="pres">
      <dgm:prSet presAssocID="{DF3772A8-E524-40AD-B338-D968ACC731A3}" presName="parentText" presStyleLbl="node1" presStyleIdx="0" presStyleCnt="7">
        <dgm:presLayoutVars>
          <dgm:chMax val="0"/>
          <dgm:bulletEnabled val="1"/>
        </dgm:presLayoutVars>
      </dgm:prSet>
      <dgm:spPr/>
    </dgm:pt>
    <dgm:pt modelId="{04055F0C-E241-40CA-92D5-4E53470A678B}" type="pres">
      <dgm:prSet presAssocID="{DF3772A8-E524-40AD-B338-D968ACC731A3}" presName="childText" presStyleLbl="revTx" presStyleIdx="0" presStyleCnt="1" custLinFactNeighborX="764" custLinFactNeighborY="-26800">
        <dgm:presLayoutVars>
          <dgm:bulletEnabled val="1"/>
        </dgm:presLayoutVars>
      </dgm:prSet>
      <dgm:spPr/>
    </dgm:pt>
    <dgm:pt modelId="{B2A62ACA-554D-47F6-8F3B-7E3286E0139A}" type="pres">
      <dgm:prSet presAssocID="{AFDCE11D-0EFF-4BD2-8615-655E44B27E79}" presName="parentText" presStyleLbl="node1" presStyleIdx="1" presStyleCnt="7" custLinFactY="-13908" custLinFactNeighborY="-100000">
        <dgm:presLayoutVars>
          <dgm:chMax val="0"/>
          <dgm:bulletEnabled val="1"/>
        </dgm:presLayoutVars>
      </dgm:prSet>
      <dgm:spPr/>
    </dgm:pt>
    <dgm:pt modelId="{E73DC213-149A-4A40-A1EF-2C91B1567D6B}" type="pres">
      <dgm:prSet presAssocID="{1F3CCCD6-6093-40A3-A87C-46BBC33B2B91}" presName="spacer" presStyleCnt="0"/>
      <dgm:spPr/>
    </dgm:pt>
    <dgm:pt modelId="{48B8218B-14C5-4069-B426-0719610ACE86}" type="pres">
      <dgm:prSet presAssocID="{103B1F4A-D3DB-4932-A39E-332E6CC6618A}" presName="parentText" presStyleLbl="node1" presStyleIdx="2" presStyleCnt="7" custLinFactY="-3868" custLinFactNeighborX="491" custLinFactNeighborY="-100000">
        <dgm:presLayoutVars>
          <dgm:chMax val="0"/>
          <dgm:bulletEnabled val="1"/>
        </dgm:presLayoutVars>
      </dgm:prSet>
      <dgm:spPr/>
    </dgm:pt>
    <dgm:pt modelId="{FEFE2B07-E494-46F9-ABBE-289CF124349C}" type="pres">
      <dgm:prSet presAssocID="{465B918F-1A53-43CE-A543-0D825E3D1829}" presName="spacer" presStyleCnt="0"/>
      <dgm:spPr/>
    </dgm:pt>
    <dgm:pt modelId="{52358A68-FDB6-4358-B8D1-51B75AE6F945}" type="pres">
      <dgm:prSet presAssocID="{97BFE1F7-4C19-49A9-B910-1AA75153A69B}" presName="parentText" presStyleLbl="node1" presStyleIdx="3" presStyleCnt="7" custLinFactY="-5353" custLinFactNeighborX="764" custLinFactNeighborY="-100000">
        <dgm:presLayoutVars>
          <dgm:chMax val="0"/>
          <dgm:bulletEnabled val="1"/>
        </dgm:presLayoutVars>
      </dgm:prSet>
      <dgm:spPr/>
    </dgm:pt>
    <dgm:pt modelId="{0FB589DE-A48F-40BA-9629-8FD3D9DFDD26}" type="pres">
      <dgm:prSet presAssocID="{1025E4D9-F848-41ED-96B1-ED16F7B89C25}" presName="spacer" presStyleCnt="0"/>
      <dgm:spPr/>
    </dgm:pt>
    <dgm:pt modelId="{F44E7FF9-C851-413A-B695-4532EC33BCEF}" type="pres">
      <dgm:prSet presAssocID="{68A700D2-1DCD-40D9-B3FA-A1551EBFDFA2}" presName="parentText" presStyleLbl="node1" presStyleIdx="4" presStyleCnt="7">
        <dgm:presLayoutVars>
          <dgm:chMax val="0"/>
          <dgm:bulletEnabled val="1"/>
        </dgm:presLayoutVars>
      </dgm:prSet>
      <dgm:spPr/>
    </dgm:pt>
    <dgm:pt modelId="{8545DC3F-93CE-4258-9F35-D9268B3E8C1D}" type="pres">
      <dgm:prSet presAssocID="{D430DBF5-A49D-4485-B63B-D3FC1F9F06C0}" presName="spacer" presStyleCnt="0"/>
      <dgm:spPr/>
    </dgm:pt>
    <dgm:pt modelId="{84212E9B-7DF1-4C68-9688-8BFDC995EC70}" type="pres">
      <dgm:prSet presAssocID="{6ACBDF05-B453-45B3-B0CC-A7345B530F38}" presName="parentText" presStyleLbl="node1" presStyleIdx="5" presStyleCnt="7">
        <dgm:presLayoutVars>
          <dgm:chMax val="0"/>
          <dgm:bulletEnabled val="1"/>
        </dgm:presLayoutVars>
      </dgm:prSet>
      <dgm:spPr/>
    </dgm:pt>
    <dgm:pt modelId="{70842266-582F-4368-AF9A-7A884E391830}" type="pres">
      <dgm:prSet presAssocID="{F92C953D-04A2-4ECC-BBB4-3DB8972CFA83}" presName="spacer" presStyleCnt="0"/>
      <dgm:spPr/>
    </dgm:pt>
    <dgm:pt modelId="{978F4359-EAFF-40F4-825F-79127567672E}" type="pres">
      <dgm:prSet presAssocID="{35350011-6EE9-4A38-9143-49587A1FE4E8}" presName="parentText" presStyleLbl="node1" presStyleIdx="6" presStyleCnt="7">
        <dgm:presLayoutVars>
          <dgm:chMax val="0"/>
          <dgm:bulletEnabled val="1"/>
        </dgm:presLayoutVars>
      </dgm:prSet>
      <dgm:spPr/>
    </dgm:pt>
  </dgm:ptLst>
  <dgm:cxnLst>
    <dgm:cxn modelId="{B4344001-BACB-4447-96AC-A43E6873DA1F}" srcId="{DF3772A8-E524-40AD-B338-D968ACC731A3}" destId="{339EC153-D5CC-41B0-BFC8-C9CD69A7CBC0}" srcOrd="0" destOrd="0" parTransId="{4255BFBE-E701-460F-82B0-E0C4567D8EF2}" sibTransId="{5C06ED0B-092F-4464-A9DD-1FFD35D2E756}"/>
    <dgm:cxn modelId="{185CBF04-CD85-4C46-824A-DA356F34878F}" srcId="{5F967730-BEFF-4123-9AC4-58E0C65F095A}" destId="{68A700D2-1DCD-40D9-B3FA-A1551EBFDFA2}" srcOrd="4" destOrd="0" parTransId="{C730DDD9-0860-448E-B86C-4EBC779900D2}" sibTransId="{D430DBF5-A49D-4485-B63B-D3FC1F9F06C0}"/>
    <dgm:cxn modelId="{60823B10-D8D6-4228-854F-BFBC2640444C}" type="presOf" srcId="{339EC153-D5CC-41B0-BFC8-C9CD69A7CBC0}" destId="{04055F0C-E241-40CA-92D5-4E53470A678B}" srcOrd="0" destOrd="0" presId="urn:microsoft.com/office/officeart/2005/8/layout/vList2"/>
    <dgm:cxn modelId="{064FD618-FDC3-4240-9C7D-A515E0881A12}" srcId="{5F967730-BEFF-4123-9AC4-58E0C65F095A}" destId="{DF3772A8-E524-40AD-B338-D968ACC731A3}" srcOrd="0" destOrd="0" parTransId="{8A64374C-2554-402A-BF5E-AD4101DEC945}" sibTransId="{17B843E8-DD40-41D5-BC30-96DA83F476C1}"/>
    <dgm:cxn modelId="{072C7230-516D-4A3F-8F36-32C9445B4F5F}" srcId="{5F967730-BEFF-4123-9AC4-58E0C65F095A}" destId="{97BFE1F7-4C19-49A9-B910-1AA75153A69B}" srcOrd="3" destOrd="0" parTransId="{6B88CFB8-9B64-4675-A7E5-2504D7C0F4F1}" sibTransId="{1025E4D9-F848-41ED-96B1-ED16F7B89C25}"/>
    <dgm:cxn modelId="{38972F32-7864-4645-A7BD-255287125C17}" type="presOf" srcId="{AFDCE11D-0EFF-4BD2-8615-655E44B27E79}" destId="{B2A62ACA-554D-47F6-8F3B-7E3286E0139A}" srcOrd="0" destOrd="0" presId="urn:microsoft.com/office/officeart/2005/8/layout/vList2"/>
    <dgm:cxn modelId="{EFECFF36-F129-45E8-B1E0-DCD2C2DAF516}" type="presOf" srcId="{6ACBDF05-B453-45B3-B0CC-A7345B530F38}" destId="{84212E9B-7DF1-4C68-9688-8BFDC995EC70}" srcOrd="0" destOrd="0" presId="urn:microsoft.com/office/officeart/2005/8/layout/vList2"/>
    <dgm:cxn modelId="{414F8251-3080-446E-837B-0C869058038C}" srcId="{5F967730-BEFF-4123-9AC4-58E0C65F095A}" destId="{103B1F4A-D3DB-4932-A39E-332E6CC6618A}" srcOrd="2" destOrd="0" parTransId="{19DED308-AF26-45E3-95F1-1E5FC408EC3B}" sibTransId="{465B918F-1A53-43CE-A543-0D825E3D1829}"/>
    <dgm:cxn modelId="{2BC0867C-C21D-4FFB-9AEC-3BCDC3762C9B}" type="presOf" srcId="{97BFE1F7-4C19-49A9-B910-1AA75153A69B}" destId="{52358A68-FDB6-4358-B8D1-51B75AE6F945}" srcOrd="0" destOrd="0" presId="urn:microsoft.com/office/officeart/2005/8/layout/vList2"/>
    <dgm:cxn modelId="{004B5A9D-7175-4D83-8801-D4449310BF80}" type="presOf" srcId="{103B1F4A-D3DB-4932-A39E-332E6CC6618A}" destId="{48B8218B-14C5-4069-B426-0719610ACE86}" srcOrd="0" destOrd="0" presId="urn:microsoft.com/office/officeart/2005/8/layout/vList2"/>
    <dgm:cxn modelId="{69BD5AA0-7694-4DE0-AE98-5214CD58C97B}" type="presOf" srcId="{35350011-6EE9-4A38-9143-49587A1FE4E8}" destId="{978F4359-EAFF-40F4-825F-79127567672E}" srcOrd="0" destOrd="0" presId="urn:microsoft.com/office/officeart/2005/8/layout/vList2"/>
    <dgm:cxn modelId="{0FF051C6-576E-478F-93BF-7343E2D88565}" type="presOf" srcId="{DF3772A8-E524-40AD-B338-D968ACC731A3}" destId="{CB6D4BF6-78F3-4599-B4B1-B8A8A5839A73}" srcOrd="0" destOrd="0" presId="urn:microsoft.com/office/officeart/2005/8/layout/vList2"/>
    <dgm:cxn modelId="{1F47B8C8-B325-4AD0-93C1-8B90A7A75A92}" srcId="{5F967730-BEFF-4123-9AC4-58E0C65F095A}" destId="{35350011-6EE9-4A38-9143-49587A1FE4E8}" srcOrd="6" destOrd="0" parTransId="{E152BB93-C17D-4676-A9B0-37C71702271F}" sibTransId="{1D048C9B-9404-4010-B41C-0568A632B71A}"/>
    <dgm:cxn modelId="{7E6404D5-6217-4D08-83CD-4D89354A5D7B}" type="presOf" srcId="{68A700D2-1DCD-40D9-B3FA-A1551EBFDFA2}" destId="{F44E7FF9-C851-413A-B695-4532EC33BCEF}" srcOrd="0" destOrd="0" presId="urn:microsoft.com/office/officeart/2005/8/layout/vList2"/>
    <dgm:cxn modelId="{61F80DD8-EFE4-4CF9-9871-88A182094964}" srcId="{5F967730-BEFF-4123-9AC4-58E0C65F095A}" destId="{6ACBDF05-B453-45B3-B0CC-A7345B530F38}" srcOrd="5" destOrd="0" parTransId="{26EDC73A-9348-4625-93D6-FCEAD94719F3}" sibTransId="{F92C953D-04A2-4ECC-BBB4-3DB8972CFA83}"/>
    <dgm:cxn modelId="{CECB11E4-95C2-424E-B15E-388297985265}" type="presOf" srcId="{5F967730-BEFF-4123-9AC4-58E0C65F095A}" destId="{33C9223D-4A84-468F-8258-D03197045772}" srcOrd="0" destOrd="0" presId="urn:microsoft.com/office/officeart/2005/8/layout/vList2"/>
    <dgm:cxn modelId="{17F766F2-667D-4D7D-988F-25E474FB7285}" srcId="{5F967730-BEFF-4123-9AC4-58E0C65F095A}" destId="{AFDCE11D-0EFF-4BD2-8615-655E44B27E79}" srcOrd="1" destOrd="0" parTransId="{4F812AB5-16BE-431C-821F-35B091D088A2}" sibTransId="{1F3CCCD6-6093-40A3-A87C-46BBC33B2B91}"/>
    <dgm:cxn modelId="{F07B58D1-86B4-4890-A7BC-63FB39687F22}" type="presParOf" srcId="{33C9223D-4A84-468F-8258-D03197045772}" destId="{CB6D4BF6-78F3-4599-B4B1-B8A8A5839A73}" srcOrd="0" destOrd="0" presId="urn:microsoft.com/office/officeart/2005/8/layout/vList2"/>
    <dgm:cxn modelId="{B2E40BA9-27FF-41D0-B8BE-435E2C555E99}" type="presParOf" srcId="{33C9223D-4A84-468F-8258-D03197045772}" destId="{04055F0C-E241-40CA-92D5-4E53470A678B}" srcOrd="1" destOrd="0" presId="urn:microsoft.com/office/officeart/2005/8/layout/vList2"/>
    <dgm:cxn modelId="{F2186F5F-03E3-4BBC-95E1-56FEA316A8AC}" type="presParOf" srcId="{33C9223D-4A84-468F-8258-D03197045772}" destId="{B2A62ACA-554D-47F6-8F3B-7E3286E0139A}" srcOrd="2" destOrd="0" presId="urn:microsoft.com/office/officeart/2005/8/layout/vList2"/>
    <dgm:cxn modelId="{5B50E0C0-4F3D-422A-8876-BF0F0D6850F4}" type="presParOf" srcId="{33C9223D-4A84-468F-8258-D03197045772}" destId="{E73DC213-149A-4A40-A1EF-2C91B1567D6B}" srcOrd="3" destOrd="0" presId="urn:microsoft.com/office/officeart/2005/8/layout/vList2"/>
    <dgm:cxn modelId="{3A207DF6-5EE0-47BE-A18F-80E2BEAEB2F0}" type="presParOf" srcId="{33C9223D-4A84-468F-8258-D03197045772}" destId="{48B8218B-14C5-4069-B426-0719610ACE86}" srcOrd="4" destOrd="0" presId="urn:microsoft.com/office/officeart/2005/8/layout/vList2"/>
    <dgm:cxn modelId="{174421C7-3A5E-4AFF-8F61-255B9BC9B39C}" type="presParOf" srcId="{33C9223D-4A84-468F-8258-D03197045772}" destId="{FEFE2B07-E494-46F9-ABBE-289CF124349C}" srcOrd="5" destOrd="0" presId="urn:microsoft.com/office/officeart/2005/8/layout/vList2"/>
    <dgm:cxn modelId="{5F3BC5EA-2CDD-4E70-96FB-6CB9CC5E0564}" type="presParOf" srcId="{33C9223D-4A84-468F-8258-D03197045772}" destId="{52358A68-FDB6-4358-B8D1-51B75AE6F945}" srcOrd="6" destOrd="0" presId="urn:microsoft.com/office/officeart/2005/8/layout/vList2"/>
    <dgm:cxn modelId="{F953E331-311E-4CC6-8100-5D9B7A7014A0}" type="presParOf" srcId="{33C9223D-4A84-468F-8258-D03197045772}" destId="{0FB589DE-A48F-40BA-9629-8FD3D9DFDD26}" srcOrd="7" destOrd="0" presId="urn:microsoft.com/office/officeart/2005/8/layout/vList2"/>
    <dgm:cxn modelId="{D517F4D5-0A6E-40AE-B76A-8318D7E26D87}" type="presParOf" srcId="{33C9223D-4A84-468F-8258-D03197045772}" destId="{F44E7FF9-C851-413A-B695-4532EC33BCEF}" srcOrd="8" destOrd="0" presId="urn:microsoft.com/office/officeart/2005/8/layout/vList2"/>
    <dgm:cxn modelId="{33E0A68F-702F-4D0D-AB7E-1579FDD62404}" type="presParOf" srcId="{33C9223D-4A84-468F-8258-D03197045772}" destId="{8545DC3F-93CE-4258-9F35-D9268B3E8C1D}" srcOrd="9" destOrd="0" presId="urn:microsoft.com/office/officeart/2005/8/layout/vList2"/>
    <dgm:cxn modelId="{7821E9DB-EB6E-4F85-9F72-AAEE9C1FE2BA}" type="presParOf" srcId="{33C9223D-4A84-468F-8258-D03197045772}" destId="{84212E9B-7DF1-4C68-9688-8BFDC995EC70}" srcOrd="10" destOrd="0" presId="urn:microsoft.com/office/officeart/2005/8/layout/vList2"/>
    <dgm:cxn modelId="{96B66ED6-0060-4B85-80BB-C8E6480B3EDD}" type="presParOf" srcId="{33C9223D-4A84-468F-8258-D03197045772}" destId="{70842266-582F-4368-AF9A-7A884E391830}" srcOrd="11" destOrd="0" presId="urn:microsoft.com/office/officeart/2005/8/layout/vList2"/>
    <dgm:cxn modelId="{9A7D5017-CBE3-4233-9A12-198DA75F6541}" type="presParOf" srcId="{33C9223D-4A84-468F-8258-D03197045772}" destId="{978F4359-EAFF-40F4-825F-79127567672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DDC340-DD80-42F6-86D6-6F4B6B0AC25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04257A-9859-4BCB-B8BE-E8F87B9C5917}">
      <dgm:prSet/>
      <dgm:spPr/>
      <dgm:t>
        <a:bodyPr/>
        <a:lstStyle/>
        <a:p>
          <a:r>
            <a:rPr lang="en-AU"/>
            <a:t>Attitudes </a:t>
          </a:r>
          <a:endParaRPr lang="en-US"/>
        </a:p>
      </dgm:t>
    </dgm:pt>
    <dgm:pt modelId="{B577F266-602C-471E-B610-60C1A70EDCBC}" type="parTrans" cxnId="{77D22E13-5467-4633-A0E6-85EBF99F25E6}">
      <dgm:prSet/>
      <dgm:spPr/>
      <dgm:t>
        <a:bodyPr/>
        <a:lstStyle/>
        <a:p>
          <a:endParaRPr lang="en-US"/>
        </a:p>
      </dgm:t>
    </dgm:pt>
    <dgm:pt modelId="{F704BD78-DFE7-4BB2-B948-13FE32B78229}" type="sibTrans" cxnId="{77D22E13-5467-4633-A0E6-85EBF99F25E6}">
      <dgm:prSet/>
      <dgm:spPr/>
      <dgm:t>
        <a:bodyPr/>
        <a:lstStyle/>
        <a:p>
          <a:endParaRPr lang="en-US"/>
        </a:p>
      </dgm:t>
    </dgm:pt>
    <dgm:pt modelId="{0D7FC0D5-A258-430E-B6AE-63B2670F7D71}">
      <dgm:prSet/>
      <dgm:spPr/>
      <dgm:t>
        <a:bodyPr/>
        <a:lstStyle/>
        <a:p>
          <a:r>
            <a:rPr lang="en-AU"/>
            <a:t>Subjective norm </a:t>
          </a:r>
          <a:endParaRPr lang="en-US"/>
        </a:p>
      </dgm:t>
    </dgm:pt>
    <dgm:pt modelId="{7393D0E1-D380-4BF1-988A-228F621C17B7}" type="parTrans" cxnId="{25BE1BE3-9B61-43A8-9FFC-B16E3D9DB5F6}">
      <dgm:prSet/>
      <dgm:spPr/>
      <dgm:t>
        <a:bodyPr/>
        <a:lstStyle/>
        <a:p>
          <a:endParaRPr lang="en-US"/>
        </a:p>
      </dgm:t>
    </dgm:pt>
    <dgm:pt modelId="{F56FA70D-A76E-43D1-94E0-DD28A5685A71}" type="sibTrans" cxnId="{25BE1BE3-9B61-43A8-9FFC-B16E3D9DB5F6}">
      <dgm:prSet/>
      <dgm:spPr/>
      <dgm:t>
        <a:bodyPr/>
        <a:lstStyle/>
        <a:p>
          <a:endParaRPr lang="en-US"/>
        </a:p>
      </dgm:t>
    </dgm:pt>
    <dgm:pt modelId="{9F050932-1EF2-4199-965C-488DB6EEDE2E}">
      <dgm:prSet/>
      <dgm:spPr/>
      <dgm:t>
        <a:bodyPr/>
        <a:lstStyle/>
        <a:p>
          <a:r>
            <a:rPr lang="en-AU"/>
            <a:t>Perceived behavioural control</a:t>
          </a:r>
          <a:endParaRPr lang="en-US"/>
        </a:p>
      </dgm:t>
    </dgm:pt>
    <dgm:pt modelId="{6A852A06-0857-4C5B-AC86-48EF6599AF68}" type="parTrans" cxnId="{D0880158-014C-45E9-8146-6D2F557FDAC1}">
      <dgm:prSet/>
      <dgm:spPr/>
      <dgm:t>
        <a:bodyPr/>
        <a:lstStyle/>
        <a:p>
          <a:endParaRPr lang="en-US"/>
        </a:p>
      </dgm:t>
    </dgm:pt>
    <dgm:pt modelId="{5885AE23-7B91-4D91-BB84-AF69930C7017}" type="sibTrans" cxnId="{D0880158-014C-45E9-8146-6D2F557FDAC1}">
      <dgm:prSet/>
      <dgm:spPr/>
      <dgm:t>
        <a:bodyPr/>
        <a:lstStyle/>
        <a:p>
          <a:endParaRPr lang="en-US"/>
        </a:p>
      </dgm:t>
    </dgm:pt>
    <dgm:pt modelId="{E9EBE35B-84DF-402F-A50A-134E0253936F}" type="pres">
      <dgm:prSet presAssocID="{0BDDC340-DD80-42F6-86D6-6F4B6B0AC25A}" presName="linear" presStyleCnt="0">
        <dgm:presLayoutVars>
          <dgm:animLvl val="lvl"/>
          <dgm:resizeHandles val="exact"/>
        </dgm:presLayoutVars>
      </dgm:prSet>
      <dgm:spPr/>
    </dgm:pt>
    <dgm:pt modelId="{E031C304-0939-4077-9A49-3199AF08F303}" type="pres">
      <dgm:prSet presAssocID="{0804257A-9859-4BCB-B8BE-E8F87B9C5917}" presName="parentText" presStyleLbl="node1" presStyleIdx="0" presStyleCnt="3">
        <dgm:presLayoutVars>
          <dgm:chMax val="0"/>
          <dgm:bulletEnabled val="1"/>
        </dgm:presLayoutVars>
      </dgm:prSet>
      <dgm:spPr/>
    </dgm:pt>
    <dgm:pt modelId="{D063720E-FEAC-4BD0-9A7B-FD62D25F8AB8}" type="pres">
      <dgm:prSet presAssocID="{F704BD78-DFE7-4BB2-B948-13FE32B78229}" presName="spacer" presStyleCnt="0"/>
      <dgm:spPr/>
    </dgm:pt>
    <dgm:pt modelId="{BFDADA9E-7ABD-48E5-B06C-FA107CAB440A}" type="pres">
      <dgm:prSet presAssocID="{0D7FC0D5-A258-430E-B6AE-63B2670F7D71}" presName="parentText" presStyleLbl="node1" presStyleIdx="1" presStyleCnt="3">
        <dgm:presLayoutVars>
          <dgm:chMax val="0"/>
          <dgm:bulletEnabled val="1"/>
        </dgm:presLayoutVars>
      </dgm:prSet>
      <dgm:spPr/>
    </dgm:pt>
    <dgm:pt modelId="{7FFBB1D2-CD3C-4067-9F22-F73B244B321D}" type="pres">
      <dgm:prSet presAssocID="{F56FA70D-A76E-43D1-94E0-DD28A5685A71}" presName="spacer" presStyleCnt="0"/>
      <dgm:spPr/>
    </dgm:pt>
    <dgm:pt modelId="{B4EECE78-C3C6-4629-AE8F-04531D69DF17}" type="pres">
      <dgm:prSet presAssocID="{9F050932-1EF2-4199-965C-488DB6EEDE2E}" presName="parentText" presStyleLbl="node1" presStyleIdx="2" presStyleCnt="3">
        <dgm:presLayoutVars>
          <dgm:chMax val="0"/>
          <dgm:bulletEnabled val="1"/>
        </dgm:presLayoutVars>
      </dgm:prSet>
      <dgm:spPr/>
    </dgm:pt>
  </dgm:ptLst>
  <dgm:cxnLst>
    <dgm:cxn modelId="{77D22E13-5467-4633-A0E6-85EBF99F25E6}" srcId="{0BDDC340-DD80-42F6-86D6-6F4B6B0AC25A}" destId="{0804257A-9859-4BCB-B8BE-E8F87B9C5917}" srcOrd="0" destOrd="0" parTransId="{B577F266-602C-471E-B610-60C1A70EDCBC}" sibTransId="{F704BD78-DFE7-4BB2-B948-13FE32B78229}"/>
    <dgm:cxn modelId="{6DDAFF5D-7787-41EE-BE35-31541CF92D3E}" type="presOf" srcId="{0D7FC0D5-A258-430E-B6AE-63B2670F7D71}" destId="{BFDADA9E-7ABD-48E5-B06C-FA107CAB440A}" srcOrd="0" destOrd="0" presId="urn:microsoft.com/office/officeart/2005/8/layout/vList2"/>
    <dgm:cxn modelId="{D0880158-014C-45E9-8146-6D2F557FDAC1}" srcId="{0BDDC340-DD80-42F6-86D6-6F4B6B0AC25A}" destId="{9F050932-1EF2-4199-965C-488DB6EEDE2E}" srcOrd="2" destOrd="0" parTransId="{6A852A06-0857-4C5B-AC86-48EF6599AF68}" sibTransId="{5885AE23-7B91-4D91-BB84-AF69930C7017}"/>
    <dgm:cxn modelId="{5ECBB6C2-662E-44DC-8ADD-32A502BCAB5C}" type="presOf" srcId="{9F050932-1EF2-4199-965C-488DB6EEDE2E}" destId="{B4EECE78-C3C6-4629-AE8F-04531D69DF17}" srcOrd="0" destOrd="0" presId="urn:microsoft.com/office/officeart/2005/8/layout/vList2"/>
    <dgm:cxn modelId="{FCD9FCC5-24EA-4771-8C2E-A79EA63F2788}" type="presOf" srcId="{0804257A-9859-4BCB-B8BE-E8F87B9C5917}" destId="{E031C304-0939-4077-9A49-3199AF08F303}" srcOrd="0" destOrd="0" presId="urn:microsoft.com/office/officeart/2005/8/layout/vList2"/>
    <dgm:cxn modelId="{6B715FD8-FF89-4558-8872-30E60B5D4179}" type="presOf" srcId="{0BDDC340-DD80-42F6-86D6-6F4B6B0AC25A}" destId="{E9EBE35B-84DF-402F-A50A-134E0253936F}" srcOrd="0" destOrd="0" presId="urn:microsoft.com/office/officeart/2005/8/layout/vList2"/>
    <dgm:cxn modelId="{25BE1BE3-9B61-43A8-9FFC-B16E3D9DB5F6}" srcId="{0BDDC340-DD80-42F6-86D6-6F4B6B0AC25A}" destId="{0D7FC0D5-A258-430E-B6AE-63B2670F7D71}" srcOrd="1" destOrd="0" parTransId="{7393D0E1-D380-4BF1-988A-228F621C17B7}" sibTransId="{F56FA70D-A76E-43D1-94E0-DD28A5685A71}"/>
    <dgm:cxn modelId="{F4FD9597-3635-4979-84F2-033A41B075E4}" type="presParOf" srcId="{E9EBE35B-84DF-402F-A50A-134E0253936F}" destId="{E031C304-0939-4077-9A49-3199AF08F303}" srcOrd="0" destOrd="0" presId="urn:microsoft.com/office/officeart/2005/8/layout/vList2"/>
    <dgm:cxn modelId="{17BA819F-6847-42A0-B79A-64A5745E9B3D}" type="presParOf" srcId="{E9EBE35B-84DF-402F-A50A-134E0253936F}" destId="{D063720E-FEAC-4BD0-9A7B-FD62D25F8AB8}" srcOrd="1" destOrd="0" presId="urn:microsoft.com/office/officeart/2005/8/layout/vList2"/>
    <dgm:cxn modelId="{D0F337AC-41D2-4B53-8FAF-19B06EE61A87}" type="presParOf" srcId="{E9EBE35B-84DF-402F-A50A-134E0253936F}" destId="{BFDADA9E-7ABD-48E5-B06C-FA107CAB440A}" srcOrd="2" destOrd="0" presId="urn:microsoft.com/office/officeart/2005/8/layout/vList2"/>
    <dgm:cxn modelId="{FEA037E5-E6D7-436A-A68C-45D268F3EB0F}" type="presParOf" srcId="{E9EBE35B-84DF-402F-A50A-134E0253936F}" destId="{7FFBB1D2-CD3C-4067-9F22-F73B244B321D}" srcOrd="3" destOrd="0" presId="urn:microsoft.com/office/officeart/2005/8/layout/vList2"/>
    <dgm:cxn modelId="{29FF2EBC-913C-49A7-9A96-F076BADBEB47}" type="presParOf" srcId="{E9EBE35B-84DF-402F-A50A-134E0253936F}" destId="{B4EECE78-C3C6-4629-AE8F-04531D69DF1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61248-3BBD-4C98-8C0C-4C8F3F9EF4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3DC4A9-AACE-412E-98AF-14BB99F9F832}">
      <dgm:prSet/>
      <dgm:spPr/>
      <dgm:t>
        <a:bodyPr/>
        <a:lstStyle/>
        <a:p>
          <a:r>
            <a:rPr lang="en-US"/>
            <a:t>Tourism’s carbon footprint is 3.9 to 4.5 GtCO</a:t>
          </a:r>
          <a:r>
            <a:rPr lang="en-US" baseline="-25000"/>
            <a:t>2</a:t>
          </a:r>
          <a:r>
            <a:rPr lang="en-US"/>
            <a:t>e</a:t>
          </a:r>
        </a:p>
      </dgm:t>
    </dgm:pt>
    <dgm:pt modelId="{D0CE3652-3DCC-4382-A8B2-43DD2E28BD21}" type="parTrans" cxnId="{365251D2-80A4-41E9-B0D6-40A8CDE36F8F}">
      <dgm:prSet/>
      <dgm:spPr/>
      <dgm:t>
        <a:bodyPr/>
        <a:lstStyle/>
        <a:p>
          <a:endParaRPr lang="en-US"/>
        </a:p>
      </dgm:t>
    </dgm:pt>
    <dgm:pt modelId="{4020D8D9-AC32-4CC0-8C42-7ABC516661E1}" type="sibTrans" cxnId="{365251D2-80A4-41E9-B0D6-40A8CDE36F8F}">
      <dgm:prSet/>
      <dgm:spPr/>
      <dgm:t>
        <a:bodyPr/>
        <a:lstStyle/>
        <a:p>
          <a:endParaRPr lang="en-US"/>
        </a:p>
      </dgm:t>
    </dgm:pt>
    <dgm:pt modelId="{A7DE088A-6A91-48CA-B587-B604E76CADF6}">
      <dgm:prSet/>
      <dgm:spPr/>
      <dgm:t>
        <a:bodyPr/>
        <a:lstStyle/>
        <a:p>
          <a:r>
            <a:rPr lang="en-US" i="1"/>
            <a:t>(four times more than previously estimated)</a:t>
          </a:r>
          <a:endParaRPr lang="en-US"/>
        </a:p>
      </dgm:t>
    </dgm:pt>
    <dgm:pt modelId="{68CDD865-FCCC-4C67-BDB8-DF95145FD1AB}" type="parTrans" cxnId="{67A64083-F1C7-40D9-97C8-2302953289A7}">
      <dgm:prSet/>
      <dgm:spPr/>
      <dgm:t>
        <a:bodyPr/>
        <a:lstStyle/>
        <a:p>
          <a:endParaRPr lang="en-US"/>
        </a:p>
      </dgm:t>
    </dgm:pt>
    <dgm:pt modelId="{F8C2D45D-BDCF-4556-8EBF-AA61BEAC9732}" type="sibTrans" cxnId="{67A64083-F1C7-40D9-97C8-2302953289A7}">
      <dgm:prSet/>
      <dgm:spPr/>
      <dgm:t>
        <a:bodyPr/>
        <a:lstStyle/>
        <a:p>
          <a:endParaRPr lang="en-US"/>
        </a:p>
      </dgm:t>
    </dgm:pt>
    <dgm:pt modelId="{5D3AED1A-D82D-4423-A1CB-56BC59A7F5F7}">
      <dgm:prSet/>
      <dgm:spPr/>
      <dgm:t>
        <a:bodyPr/>
        <a:lstStyle/>
        <a:p>
          <a:r>
            <a:rPr lang="en-US" i="1"/>
            <a:t>(by comparison, an average household = 7 tonnnes, with a range of 3 to 30 Tons)</a:t>
          </a:r>
          <a:endParaRPr lang="en-US"/>
        </a:p>
      </dgm:t>
    </dgm:pt>
    <dgm:pt modelId="{937BAEE2-A4DA-4A57-ACCD-CF6650565ACF}" type="parTrans" cxnId="{E742A17C-6ED0-4814-87B7-9911651BE48B}">
      <dgm:prSet/>
      <dgm:spPr/>
      <dgm:t>
        <a:bodyPr/>
        <a:lstStyle/>
        <a:p>
          <a:endParaRPr lang="en-US"/>
        </a:p>
      </dgm:t>
    </dgm:pt>
    <dgm:pt modelId="{615D6EDD-1E9C-45F4-BE19-7D916B9F71CC}" type="sibTrans" cxnId="{E742A17C-6ED0-4814-87B7-9911651BE48B}">
      <dgm:prSet/>
      <dgm:spPr/>
      <dgm:t>
        <a:bodyPr/>
        <a:lstStyle/>
        <a:p>
          <a:endParaRPr lang="en-US"/>
        </a:p>
      </dgm:t>
    </dgm:pt>
    <dgm:pt modelId="{5C6499F9-D947-4DC8-9D76-AA3E2B7C5D0C}">
      <dgm:prSet/>
      <dgm:spPr/>
      <dgm:t>
        <a:bodyPr/>
        <a:lstStyle/>
        <a:p>
          <a:r>
            <a:rPr lang="en-US"/>
            <a:t>Accounting for about 8% of global GHG emissions </a:t>
          </a:r>
        </a:p>
      </dgm:t>
    </dgm:pt>
    <dgm:pt modelId="{6E198647-885B-4E66-A974-5064D2CA8810}" type="parTrans" cxnId="{C2D81E8E-7044-4645-B99D-19207156F7A1}">
      <dgm:prSet/>
      <dgm:spPr/>
      <dgm:t>
        <a:bodyPr/>
        <a:lstStyle/>
        <a:p>
          <a:endParaRPr lang="en-US"/>
        </a:p>
      </dgm:t>
    </dgm:pt>
    <dgm:pt modelId="{C7DCF8E8-8250-43DE-82F2-CA7CCF87C83C}" type="sibTrans" cxnId="{C2D81E8E-7044-4645-B99D-19207156F7A1}">
      <dgm:prSet/>
      <dgm:spPr/>
      <dgm:t>
        <a:bodyPr/>
        <a:lstStyle/>
        <a:p>
          <a:endParaRPr lang="en-US"/>
        </a:p>
      </dgm:t>
    </dgm:pt>
    <dgm:pt modelId="{CA2764DC-42E9-4912-8FF5-863C1D4D1787}">
      <dgm:prSet/>
      <dgm:spPr/>
      <dgm:t>
        <a:bodyPr/>
        <a:lstStyle/>
        <a:p>
          <a:r>
            <a:rPr lang="en-US"/>
            <a:t>Transport, shopping and food are significant contributors.</a:t>
          </a:r>
        </a:p>
      </dgm:t>
    </dgm:pt>
    <dgm:pt modelId="{10C1D4BE-BF02-4EB5-A9B3-FB6B3086EA04}" type="parTrans" cxnId="{E8303E37-3DBE-4766-900B-72E07442D87E}">
      <dgm:prSet/>
      <dgm:spPr/>
      <dgm:t>
        <a:bodyPr/>
        <a:lstStyle/>
        <a:p>
          <a:endParaRPr lang="en-US"/>
        </a:p>
      </dgm:t>
    </dgm:pt>
    <dgm:pt modelId="{8E3C1188-42DF-43E0-9714-00CF122B427A}" type="sibTrans" cxnId="{E8303E37-3DBE-4766-900B-72E07442D87E}">
      <dgm:prSet/>
      <dgm:spPr/>
      <dgm:t>
        <a:bodyPr/>
        <a:lstStyle/>
        <a:p>
          <a:endParaRPr lang="en-US"/>
        </a:p>
      </dgm:t>
    </dgm:pt>
    <dgm:pt modelId="{A264B9BB-F63D-4A71-81E1-6D2AD99A51B2}">
      <dgm:prSet/>
      <dgm:spPr/>
      <dgm:t>
        <a:bodyPr/>
        <a:lstStyle/>
        <a:p>
          <a:r>
            <a:rPr lang="en-US"/>
            <a:t>Accommodation too. </a:t>
          </a:r>
        </a:p>
      </dgm:t>
    </dgm:pt>
    <dgm:pt modelId="{61CE6B59-F198-4FE3-8A54-0CEC22FB37DB}" type="parTrans" cxnId="{EA70BDD4-F5FB-4A2A-BDCE-434DB8D85B40}">
      <dgm:prSet/>
      <dgm:spPr/>
      <dgm:t>
        <a:bodyPr/>
        <a:lstStyle/>
        <a:p>
          <a:endParaRPr lang="en-US"/>
        </a:p>
      </dgm:t>
    </dgm:pt>
    <dgm:pt modelId="{DF9F54AD-0912-4AF8-83BC-6ED348EACF80}" type="sibTrans" cxnId="{EA70BDD4-F5FB-4A2A-BDCE-434DB8D85B40}">
      <dgm:prSet/>
      <dgm:spPr/>
      <dgm:t>
        <a:bodyPr/>
        <a:lstStyle/>
        <a:p>
          <a:endParaRPr lang="en-US"/>
        </a:p>
      </dgm:t>
    </dgm:pt>
    <dgm:pt modelId="{90C9B058-672B-40FC-ACAE-ECC93CE8017A}">
      <dgm:prSet/>
      <dgm:spPr/>
      <dgm:t>
        <a:bodyPr/>
        <a:lstStyle/>
        <a:p>
          <a:r>
            <a:rPr lang="en-US"/>
            <a:t>The majority of this footprint is exerted by and in high-income countries. </a:t>
          </a:r>
        </a:p>
      </dgm:t>
    </dgm:pt>
    <dgm:pt modelId="{F0ABB372-EEB0-4493-857A-7317811F7E74}" type="parTrans" cxnId="{A1F2C5D2-BB98-4B4F-9B27-0FCC6D6926CF}">
      <dgm:prSet/>
      <dgm:spPr/>
      <dgm:t>
        <a:bodyPr/>
        <a:lstStyle/>
        <a:p>
          <a:endParaRPr lang="en-US"/>
        </a:p>
      </dgm:t>
    </dgm:pt>
    <dgm:pt modelId="{7C9946C6-4695-405C-8B4F-D38DBE5CDD7D}" type="sibTrans" cxnId="{A1F2C5D2-BB98-4B4F-9B27-0FCC6D6926CF}">
      <dgm:prSet/>
      <dgm:spPr/>
      <dgm:t>
        <a:bodyPr/>
        <a:lstStyle/>
        <a:p>
          <a:endParaRPr lang="en-US"/>
        </a:p>
      </dgm:t>
    </dgm:pt>
    <dgm:pt modelId="{BC119DF9-3C74-428B-8A50-3935808C2537}" type="pres">
      <dgm:prSet presAssocID="{3D261248-3BBD-4C98-8C0C-4C8F3F9EF470}" presName="linear" presStyleCnt="0">
        <dgm:presLayoutVars>
          <dgm:animLvl val="lvl"/>
          <dgm:resizeHandles val="exact"/>
        </dgm:presLayoutVars>
      </dgm:prSet>
      <dgm:spPr/>
    </dgm:pt>
    <dgm:pt modelId="{EDD143AE-0ACD-4D58-9CEF-672CF1C8A285}" type="pres">
      <dgm:prSet presAssocID="{C63DC4A9-AACE-412E-98AF-14BB99F9F832}" presName="parentText" presStyleLbl="node1" presStyleIdx="0" presStyleCnt="7">
        <dgm:presLayoutVars>
          <dgm:chMax val="0"/>
          <dgm:bulletEnabled val="1"/>
        </dgm:presLayoutVars>
      </dgm:prSet>
      <dgm:spPr/>
    </dgm:pt>
    <dgm:pt modelId="{7DEB7321-4225-4DD4-B391-C9A7A57F9190}" type="pres">
      <dgm:prSet presAssocID="{4020D8D9-AC32-4CC0-8C42-7ABC516661E1}" presName="spacer" presStyleCnt="0"/>
      <dgm:spPr/>
    </dgm:pt>
    <dgm:pt modelId="{FD9938C4-6DBC-4FFA-A72B-91118A65F5BA}" type="pres">
      <dgm:prSet presAssocID="{A7DE088A-6A91-48CA-B587-B604E76CADF6}" presName="parentText" presStyleLbl="node1" presStyleIdx="1" presStyleCnt="7">
        <dgm:presLayoutVars>
          <dgm:chMax val="0"/>
          <dgm:bulletEnabled val="1"/>
        </dgm:presLayoutVars>
      </dgm:prSet>
      <dgm:spPr/>
    </dgm:pt>
    <dgm:pt modelId="{33E63C03-DCEC-4B83-8030-E72C907E8E7C}" type="pres">
      <dgm:prSet presAssocID="{F8C2D45D-BDCF-4556-8EBF-AA61BEAC9732}" presName="spacer" presStyleCnt="0"/>
      <dgm:spPr/>
    </dgm:pt>
    <dgm:pt modelId="{F3E01305-E78F-4FEF-ADB0-F121EE3E220E}" type="pres">
      <dgm:prSet presAssocID="{5D3AED1A-D82D-4423-A1CB-56BC59A7F5F7}" presName="parentText" presStyleLbl="node1" presStyleIdx="2" presStyleCnt="7">
        <dgm:presLayoutVars>
          <dgm:chMax val="0"/>
          <dgm:bulletEnabled val="1"/>
        </dgm:presLayoutVars>
      </dgm:prSet>
      <dgm:spPr/>
    </dgm:pt>
    <dgm:pt modelId="{C076A19F-BA96-49F6-A785-FFE40E331883}" type="pres">
      <dgm:prSet presAssocID="{615D6EDD-1E9C-45F4-BE19-7D916B9F71CC}" presName="spacer" presStyleCnt="0"/>
      <dgm:spPr/>
    </dgm:pt>
    <dgm:pt modelId="{D81922C7-463A-403D-93F6-9EDCAC7C9638}" type="pres">
      <dgm:prSet presAssocID="{5C6499F9-D947-4DC8-9D76-AA3E2B7C5D0C}" presName="parentText" presStyleLbl="node1" presStyleIdx="3" presStyleCnt="7">
        <dgm:presLayoutVars>
          <dgm:chMax val="0"/>
          <dgm:bulletEnabled val="1"/>
        </dgm:presLayoutVars>
      </dgm:prSet>
      <dgm:spPr/>
    </dgm:pt>
    <dgm:pt modelId="{5D78DBD1-C78F-48D6-8350-E4656176C9FE}" type="pres">
      <dgm:prSet presAssocID="{C7DCF8E8-8250-43DE-82F2-CA7CCF87C83C}" presName="spacer" presStyleCnt="0"/>
      <dgm:spPr/>
    </dgm:pt>
    <dgm:pt modelId="{89BE9D3A-8E8C-4C48-9045-9F79ACD8213B}" type="pres">
      <dgm:prSet presAssocID="{CA2764DC-42E9-4912-8FF5-863C1D4D1787}" presName="parentText" presStyleLbl="node1" presStyleIdx="4" presStyleCnt="7">
        <dgm:presLayoutVars>
          <dgm:chMax val="0"/>
          <dgm:bulletEnabled val="1"/>
        </dgm:presLayoutVars>
      </dgm:prSet>
      <dgm:spPr/>
    </dgm:pt>
    <dgm:pt modelId="{CE1CFDC6-DAFB-40C5-829F-AC77F2602C96}" type="pres">
      <dgm:prSet presAssocID="{8E3C1188-42DF-43E0-9714-00CF122B427A}" presName="spacer" presStyleCnt="0"/>
      <dgm:spPr/>
    </dgm:pt>
    <dgm:pt modelId="{5CF14535-D465-4A61-8392-1EBF106E14B5}" type="pres">
      <dgm:prSet presAssocID="{A264B9BB-F63D-4A71-81E1-6D2AD99A51B2}" presName="parentText" presStyleLbl="node1" presStyleIdx="5" presStyleCnt="7">
        <dgm:presLayoutVars>
          <dgm:chMax val="0"/>
          <dgm:bulletEnabled val="1"/>
        </dgm:presLayoutVars>
      </dgm:prSet>
      <dgm:spPr/>
    </dgm:pt>
    <dgm:pt modelId="{17D6F53D-1E25-4156-B8F4-D4EFA20A0A26}" type="pres">
      <dgm:prSet presAssocID="{DF9F54AD-0912-4AF8-83BC-6ED348EACF80}" presName="spacer" presStyleCnt="0"/>
      <dgm:spPr/>
    </dgm:pt>
    <dgm:pt modelId="{B27D8CC7-643D-4E72-8679-D103AE1DC719}" type="pres">
      <dgm:prSet presAssocID="{90C9B058-672B-40FC-ACAE-ECC93CE8017A}" presName="parentText" presStyleLbl="node1" presStyleIdx="6" presStyleCnt="7">
        <dgm:presLayoutVars>
          <dgm:chMax val="0"/>
          <dgm:bulletEnabled val="1"/>
        </dgm:presLayoutVars>
      </dgm:prSet>
      <dgm:spPr/>
    </dgm:pt>
  </dgm:ptLst>
  <dgm:cxnLst>
    <dgm:cxn modelId="{FA135005-075B-4499-802F-E29BE1A5819C}" type="presOf" srcId="{A7DE088A-6A91-48CA-B587-B604E76CADF6}" destId="{FD9938C4-6DBC-4FFA-A72B-91118A65F5BA}" srcOrd="0" destOrd="0" presId="urn:microsoft.com/office/officeart/2005/8/layout/vList2"/>
    <dgm:cxn modelId="{43013737-154A-4905-8B43-2E2153ACC0D9}" type="presOf" srcId="{5C6499F9-D947-4DC8-9D76-AA3E2B7C5D0C}" destId="{D81922C7-463A-403D-93F6-9EDCAC7C9638}" srcOrd="0" destOrd="0" presId="urn:microsoft.com/office/officeart/2005/8/layout/vList2"/>
    <dgm:cxn modelId="{E8303E37-3DBE-4766-900B-72E07442D87E}" srcId="{3D261248-3BBD-4C98-8C0C-4C8F3F9EF470}" destId="{CA2764DC-42E9-4912-8FF5-863C1D4D1787}" srcOrd="4" destOrd="0" parTransId="{10C1D4BE-BF02-4EB5-A9B3-FB6B3086EA04}" sibTransId="{8E3C1188-42DF-43E0-9714-00CF122B427A}"/>
    <dgm:cxn modelId="{BE610854-A389-431B-8376-31E57C987BAF}" type="presOf" srcId="{3D261248-3BBD-4C98-8C0C-4C8F3F9EF470}" destId="{BC119DF9-3C74-428B-8A50-3935808C2537}" srcOrd="0" destOrd="0" presId="urn:microsoft.com/office/officeart/2005/8/layout/vList2"/>
    <dgm:cxn modelId="{E742A17C-6ED0-4814-87B7-9911651BE48B}" srcId="{3D261248-3BBD-4C98-8C0C-4C8F3F9EF470}" destId="{5D3AED1A-D82D-4423-A1CB-56BC59A7F5F7}" srcOrd="2" destOrd="0" parTransId="{937BAEE2-A4DA-4A57-ACCD-CF6650565ACF}" sibTransId="{615D6EDD-1E9C-45F4-BE19-7D916B9F71CC}"/>
    <dgm:cxn modelId="{0197CE7C-70F8-4706-8C57-6D4A9244559A}" type="presOf" srcId="{90C9B058-672B-40FC-ACAE-ECC93CE8017A}" destId="{B27D8CC7-643D-4E72-8679-D103AE1DC719}" srcOrd="0" destOrd="0" presId="urn:microsoft.com/office/officeart/2005/8/layout/vList2"/>
    <dgm:cxn modelId="{40ED3683-EC12-4296-92BA-5EDB010BF3D8}" type="presOf" srcId="{5D3AED1A-D82D-4423-A1CB-56BC59A7F5F7}" destId="{F3E01305-E78F-4FEF-ADB0-F121EE3E220E}" srcOrd="0" destOrd="0" presId="urn:microsoft.com/office/officeart/2005/8/layout/vList2"/>
    <dgm:cxn modelId="{67A64083-F1C7-40D9-97C8-2302953289A7}" srcId="{3D261248-3BBD-4C98-8C0C-4C8F3F9EF470}" destId="{A7DE088A-6A91-48CA-B587-B604E76CADF6}" srcOrd="1" destOrd="0" parTransId="{68CDD865-FCCC-4C67-BDB8-DF95145FD1AB}" sibTransId="{F8C2D45D-BDCF-4556-8EBF-AA61BEAC9732}"/>
    <dgm:cxn modelId="{C2D81E8E-7044-4645-B99D-19207156F7A1}" srcId="{3D261248-3BBD-4C98-8C0C-4C8F3F9EF470}" destId="{5C6499F9-D947-4DC8-9D76-AA3E2B7C5D0C}" srcOrd="3" destOrd="0" parTransId="{6E198647-885B-4E66-A974-5064D2CA8810}" sibTransId="{C7DCF8E8-8250-43DE-82F2-CA7CCF87C83C}"/>
    <dgm:cxn modelId="{022B6CC1-F395-4412-A80E-C33281C671DC}" type="presOf" srcId="{A264B9BB-F63D-4A71-81E1-6D2AD99A51B2}" destId="{5CF14535-D465-4A61-8392-1EBF106E14B5}" srcOrd="0" destOrd="0" presId="urn:microsoft.com/office/officeart/2005/8/layout/vList2"/>
    <dgm:cxn modelId="{653047CA-80A7-4628-B911-D3FEB76E79DC}" type="presOf" srcId="{C63DC4A9-AACE-412E-98AF-14BB99F9F832}" destId="{EDD143AE-0ACD-4D58-9CEF-672CF1C8A285}" srcOrd="0" destOrd="0" presId="urn:microsoft.com/office/officeart/2005/8/layout/vList2"/>
    <dgm:cxn modelId="{365251D2-80A4-41E9-B0D6-40A8CDE36F8F}" srcId="{3D261248-3BBD-4C98-8C0C-4C8F3F9EF470}" destId="{C63DC4A9-AACE-412E-98AF-14BB99F9F832}" srcOrd="0" destOrd="0" parTransId="{D0CE3652-3DCC-4382-A8B2-43DD2E28BD21}" sibTransId="{4020D8D9-AC32-4CC0-8C42-7ABC516661E1}"/>
    <dgm:cxn modelId="{A1F2C5D2-BB98-4B4F-9B27-0FCC6D6926CF}" srcId="{3D261248-3BBD-4C98-8C0C-4C8F3F9EF470}" destId="{90C9B058-672B-40FC-ACAE-ECC93CE8017A}" srcOrd="6" destOrd="0" parTransId="{F0ABB372-EEB0-4493-857A-7317811F7E74}" sibTransId="{7C9946C6-4695-405C-8B4F-D38DBE5CDD7D}"/>
    <dgm:cxn modelId="{EA70BDD4-F5FB-4A2A-BDCE-434DB8D85B40}" srcId="{3D261248-3BBD-4C98-8C0C-4C8F3F9EF470}" destId="{A264B9BB-F63D-4A71-81E1-6D2AD99A51B2}" srcOrd="5" destOrd="0" parTransId="{61CE6B59-F198-4FE3-8A54-0CEC22FB37DB}" sibTransId="{DF9F54AD-0912-4AF8-83BC-6ED348EACF80}"/>
    <dgm:cxn modelId="{EDC84FEF-BDC7-4992-AFD3-450BB26C8DB0}" type="presOf" srcId="{CA2764DC-42E9-4912-8FF5-863C1D4D1787}" destId="{89BE9D3A-8E8C-4C48-9045-9F79ACD8213B}" srcOrd="0" destOrd="0" presId="urn:microsoft.com/office/officeart/2005/8/layout/vList2"/>
    <dgm:cxn modelId="{A384E2E6-9BB3-4C70-86AF-D940F56A3623}" type="presParOf" srcId="{BC119DF9-3C74-428B-8A50-3935808C2537}" destId="{EDD143AE-0ACD-4D58-9CEF-672CF1C8A285}" srcOrd="0" destOrd="0" presId="urn:microsoft.com/office/officeart/2005/8/layout/vList2"/>
    <dgm:cxn modelId="{61A692C6-935C-438E-9273-FCC4FF8077FB}" type="presParOf" srcId="{BC119DF9-3C74-428B-8A50-3935808C2537}" destId="{7DEB7321-4225-4DD4-B391-C9A7A57F9190}" srcOrd="1" destOrd="0" presId="urn:microsoft.com/office/officeart/2005/8/layout/vList2"/>
    <dgm:cxn modelId="{01D9BF2F-7342-4EED-8239-982A902E4BE6}" type="presParOf" srcId="{BC119DF9-3C74-428B-8A50-3935808C2537}" destId="{FD9938C4-6DBC-4FFA-A72B-91118A65F5BA}" srcOrd="2" destOrd="0" presId="urn:microsoft.com/office/officeart/2005/8/layout/vList2"/>
    <dgm:cxn modelId="{F053E290-F6DD-43BB-BE6E-09D58B9488D2}" type="presParOf" srcId="{BC119DF9-3C74-428B-8A50-3935808C2537}" destId="{33E63C03-DCEC-4B83-8030-E72C907E8E7C}" srcOrd="3" destOrd="0" presId="urn:microsoft.com/office/officeart/2005/8/layout/vList2"/>
    <dgm:cxn modelId="{1E9CE817-E393-4B84-8062-FDA19032EBA2}" type="presParOf" srcId="{BC119DF9-3C74-428B-8A50-3935808C2537}" destId="{F3E01305-E78F-4FEF-ADB0-F121EE3E220E}" srcOrd="4" destOrd="0" presId="urn:microsoft.com/office/officeart/2005/8/layout/vList2"/>
    <dgm:cxn modelId="{824DD459-F5AA-4EEA-9B16-2A6FB696B439}" type="presParOf" srcId="{BC119DF9-3C74-428B-8A50-3935808C2537}" destId="{C076A19F-BA96-49F6-A785-FFE40E331883}" srcOrd="5" destOrd="0" presId="urn:microsoft.com/office/officeart/2005/8/layout/vList2"/>
    <dgm:cxn modelId="{ADE9E8D9-AFA4-460A-822E-E31476F68AA8}" type="presParOf" srcId="{BC119DF9-3C74-428B-8A50-3935808C2537}" destId="{D81922C7-463A-403D-93F6-9EDCAC7C9638}" srcOrd="6" destOrd="0" presId="urn:microsoft.com/office/officeart/2005/8/layout/vList2"/>
    <dgm:cxn modelId="{BB608885-C0FE-4F03-90DA-482BF229C4E4}" type="presParOf" srcId="{BC119DF9-3C74-428B-8A50-3935808C2537}" destId="{5D78DBD1-C78F-48D6-8350-E4656176C9FE}" srcOrd="7" destOrd="0" presId="urn:microsoft.com/office/officeart/2005/8/layout/vList2"/>
    <dgm:cxn modelId="{9D543879-2970-47D8-80EF-56A64C5B4CBA}" type="presParOf" srcId="{BC119DF9-3C74-428B-8A50-3935808C2537}" destId="{89BE9D3A-8E8C-4C48-9045-9F79ACD8213B}" srcOrd="8" destOrd="0" presId="urn:microsoft.com/office/officeart/2005/8/layout/vList2"/>
    <dgm:cxn modelId="{9139BCDA-FED3-47FC-80F0-ECA66511F1CD}" type="presParOf" srcId="{BC119DF9-3C74-428B-8A50-3935808C2537}" destId="{CE1CFDC6-DAFB-40C5-829F-AC77F2602C96}" srcOrd="9" destOrd="0" presId="urn:microsoft.com/office/officeart/2005/8/layout/vList2"/>
    <dgm:cxn modelId="{3C5938FE-C197-4A7D-AB1D-872995CCF31B}" type="presParOf" srcId="{BC119DF9-3C74-428B-8A50-3935808C2537}" destId="{5CF14535-D465-4A61-8392-1EBF106E14B5}" srcOrd="10" destOrd="0" presId="urn:microsoft.com/office/officeart/2005/8/layout/vList2"/>
    <dgm:cxn modelId="{612490C0-EB1B-4FBC-9728-56C1C86B3131}" type="presParOf" srcId="{BC119DF9-3C74-428B-8A50-3935808C2537}" destId="{17D6F53D-1E25-4156-B8F4-D4EFA20A0A26}" srcOrd="11" destOrd="0" presId="urn:microsoft.com/office/officeart/2005/8/layout/vList2"/>
    <dgm:cxn modelId="{2E774B01-084D-4DF1-B509-B9457C44D6AC}" type="presParOf" srcId="{BC119DF9-3C74-428B-8A50-3935808C2537}" destId="{B27D8CC7-643D-4E72-8679-D103AE1DC71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93B32-7CCA-4798-8A18-C40C3541AFD9}">
      <dsp:nvSpPr>
        <dsp:cNvPr id="0" name=""/>
        <dsp:cNvSpPr/>
      </dsp:nvSpPr>
      <dsp:spPr>
        <a:xfrm>
          <a:off x="0" y="2442"/>
          <a:ext cx="48852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D1301-79D0-4C3C-B105-440D73D3102A}">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40EA88-1909-4540-86DA-D96B478A2FD5}">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AU" sz="2200" kern="1200"/>
            <a:t>Reminder of the definition of sustainable tourism </a:t>
          </a:r>
          <a:endParaRPr lang="en-US" sz="2200" kern="1200"/>
        </a:p>
      </dsp:txBody>
      <dsp:txXfrm>
        <a:off x="1429899" y="2442"/>
        <a:ext cx="3455303" cy="1238008"/>
      </dsp:txXfrm>
    </dsp:sp>
    <dsp:sp modelId="{3699D421-B720-4B9F-8ADD-47C4B280C4C3}">
      <dsp:nvSpPr>
        <dsp:cNvPr id="0" name=""/>
        <dsp:cNvSpPr/>
      </dsp:nvSpPr>
      <dsp:spPr>
        <a:xfrm>
          <a:off x="0" y="1549953"/>
          <a:ext cx="48852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3FB06-0531-413B-9A0C-DCF30DD2737D}">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A6D6A3-3A95-461A-A0F4-A351169E294B}">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AU" sz="2200" kern="1200"/>
            <a:t>The size of the sector </a:t>
          </a:r>
          <a:endParaRPr lang="en-US" sz="2200" kern="1200"/>
        </a:p>
      </dsp:txBody>
      <dsp:txXfrm>
        <a:off x="1429899" y="1549953"/>
        <a:ext cx="3455303" cy="1238008"/>
      </dsp:txXfrm>
    </dsp:sp>
    <dsp:sp modelId="{481509C4-5B16-4E53-A36E-37A807D34989}">
      <dsp:nvSpPr>
        <dsp:cNvPr id="0" name=""/>
        <dsp:cNvSpPr/>
      </dsp:nvSpPr>
      <dsp:spPr>
        <a:xfrm>
          <a:off x="0" y="3097464"/>
          <a:ext cx="48852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ED4E07-5020-49EE-9B08-B2261BE55B39}">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CE5AB3-2369-4C50-A123-541AAE3F25B8}">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AU" sz="2200" kern="1200"/>
            <a:t>Challenges facing sustainable tourism </a:t>
          </a:r>
          <a:endParaRPr lang="en-US" sz="2200" kern="1200"/>
        </a:p>
      </dsp:txBody>
      <dsp:txXfrm>
        <a:off x="1429899" y="3097464"/>
        <a:ext cx="3455303" cy="1238008"/>
      </dsp:txXfrm>
    </dsp:sp>
    <dsp:sp modelId="{7CF2A50F-C92A-452B-9038-D3E834A7EB0C}">
      <dsp:nvSpPr>
        <dsp:cNvPr id="0" name=""/>
        <dsp:cNvSpPr/>
      </dsp:nvSpPr>
      <dsp:spPr>
        <a:xfrm>
          <a:off x="0" y="4644974"/>
          <a:ext cx="48852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4720B-11F7-4244-A28A-D11065EB7803}">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8A4F6F-9A13-4CB2-95EE-78DC7149F73B}">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AU" sz="2200" kern="1200"/>
            <a:t>CLIMATE CHANGE </a:t>
          </a:r>
          <a:endParaRPr lang="en-US" sz="2200" kern="1200"/>
        </a:p>
      </dsp:txBody>
      <dsp:txXfrm>
        <a:off x="1429899" y="4644974"/>
        <a:ext cx="3455303"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D4BF6-78F3-4599-B4B1-B8A8A5839A73}">
      <dsp:nvSpPr>
        <dsp:cNvPr id="0" name=""/>
        <dsp:cNvSpPr/>
      </dsp:nvSpPr>
      <dsp:spPr>
        <a:xfrm>
          <a:off x="0" y="94695"/>
          <a:ext cx="4885203" cy="756222"/>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AU" sz="1300" kern="1200"/>
            <a:t>The private/public sector nature of tourism </a:t>
          </a:r>
          <a:endParaRPr lang="en-US" sz="1300" kern="1200"/>
        </a:p>
      </dsp:txBody>
      <dsp:txXfrm>
        <a:off x="36916" y="131611"/>
        <a:ext cx="4811371" cy="682390"/>
      </dsp:txXfrm>
    </dsp:sp>
    <dsp:sp modelId="{04055F0C-E241-40CA-92D5-4E53470A678B}">
      <dsp:nvSpPr>
        <dsp:cNvPr id="0" name=""/>
        <dsp:cNvSpPr/>
      </dsp:nvSpPr>
      <dsp:spPr>
        <a:xfrm>
          <a:off x="0" y="648249"/>
          <a:ext cx="4885203"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16510" rIns="92456" bIns="16510" numCol="1" spcCol="1270" anchor="t" anchorCtr="0">
          <a:noAutofit/>
        </a:bodyPr>
        <a:lstStyle/>
        <a:p>
          <a:pPr marL="57150" lvl="1" indent="-57150" algn="l" defTabSz="444500">
            <a:lnSpc>
              <a:spcPct val="100000"/>
            </a:lnSpc>
            <a:spcBef>
              <a:spcPct val="0"/>
            </a:spcBef>
            <a:spcAft>
              <a:spcPct val="20000"/>
            </a:spcAft>
            <a:buChar char="•"/>
          </a:pPr>
          <a:r>
            <a:rPr lang="en-AU" sz="1000" kern="1200" dirty="0"/>
            <a:t>-&gt; “enlightened self-interest” </a:t>
          </a:r>
          <a:endParaRPr lang="en-US" sz="1000" kern="1200" dirty="0"/>
        </a:p>
      </dsp:txBody>
      <dsp:txXfrm>
        <a:off x="0" y="648249"/>
        <a:ext cx="4885203" cy="215280"/>
      </dsp:txXfrm>
    </dsp:sp>
    <dsp:sp modelId="{B2A62ACA-554D-47F6-8F3B-7E3286E0139A}">
      <dsp:nvSpPr>
        <dsp:cNvPr id="0" name=""/>
        <dsp:cNvSpPr/>
      </dsp:nvSpPr>
      <dsp:spPr>
        <a:xfrm>
          <a:off x="0" y="923582"/>
          <a:ext cx="4885203" cy="756222"/>
        </a:xfrm>
        <a:prstGeom prst="roundRect">
          <a:avLst/>
        </a:prstGeom>
        <a:solidFill>
          <a:schemeClr val="accent5">
            <a:hueOff val="-2066229"/>
            <a:satOff val="3092"/>
            <a:lumOff val="-346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AU" sz="1300" kern="1200"/>
            <a:t>The scale-related issues of tourism </a:t>
          </a:r>
          <a:endParaRPr lang="en-US" sz="1300" kern="1200"/>
        </a:p>
      </dsp:txBody>
      <dsp:txXfrm>
        <a:off x="36916" y="960498"/>
        <a:ext cx="4811371" cy="682390"/>
      </dsp:txXfrm>
    </dsp:sp>
    <dsp:sp modelId="{48B8218B-14C5-4069-B426-0719610ACE86}">
      <dsp:nvSpPr>
        <dsp:cNvPr id="0" name=""/>
        <dsp:cNvSpPr/>
      </dsp:nvSpPr>
      <dsp:spPr>
        <a:xfrm>
          <a:off x="0" y="1793169"/>
          <a:ext cx="4885203" cy="756222"/>
        </a:xfrm>
        <a:prstGeom prst="roundRect">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AU" sz="1300" kern="1200"/>
            <a:t>The issue of inseperability</a:t>
          </a:r>
          <a:endParaRPr lang="en-US" sz="1300" kern="1200"/>
        </a:p>
      </dsp:txBody>
      <dsp:txXfrm>
        <a:off x="36916" y="1830085"/>
        <a:ext cx="4811371" cy="682390"/>
      </dsp:txXfrm>
    </dsp:sp>
    <dsp:sp modelId="{52358A68-FDB6-4358-B8D1-51B75AE6F945}">
      <dsp:nvSpPr>
        <dsp:cNvPr id="0" name=""/>
        <dsp:cNvSpPr/>
      </dsp:nvSpPr>
      <dsp:spPr>
        <a:xfrm>
          <a:off x="0" y="2575601"/>
          <a:ext cx="4885203" cy="756222"/>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AU" sz="1300" kern="1200"/>
            <a:t>The infrequent nature of tourism purchases</a:t>
          </a:r>
          <a:endParaRPr lang="en-US" sz="1300" kern="1200"/>
        </a:p>
      </dsp:txBody>
      <dsp:txXfrm>
        <a:off x="36916" y="2612517"/>
        <a:ext cx="4811371" cy="682390"/>
      </dsp:txXfrm>
    </dsp:sp>
    <dsp:sp modelId="{F44E7FF9-C851-413A-B695-4532EC33BCEF}">
      <dsp:nvSpPr>
        <dsp:cNvPr id="0" name=""/>
        <dsp:cNvSpPr/>
      </dsp:nvSpPr>
      <dsp:spPr>
        <a:xfrm>
          <a:off x="0" y="3447184"/>
          <a:ext cx="4885203" cy="756222"/>
        </a:xfrm>
        <a:prstGeom prst="roundRect">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AU" sz="1300" kern="1200"/>
            <a:t>The “footloose” nature of much of the sector</a:t>
          </a:r>
          <a:endParaRPr lang="en-US" sz="1300" kern="1200"/>
        </a:p>
      </dsp:txBody>
      <dsp:txXfrm>
        <a:off x="36916" y="3484100"/>
        <a:ext cx="4811371" cy="682390"/>
      </dsp:txXfrm>
    </dsp:sp>
    <dsp:sp modelId="{84212E9B-7DF1-4C68-9688-8BFDC995EC70}">
      <dsp:nvSpPr>
        <dsp:cNvPr id="0" name=""/>
        <dsp:cNvSpPr/>
      </dsp:nvSpPr>
      <dsp:spPr>
        <a:xfrm>
          <a:off x="0" y="4240846"/>
          <a:ext cx="4885203" cy="756222"/>
        </a:xfrm>
        <a:prstGeom prst="roundRect">
          <a:avLst/>
        </a:prstGeom>
        <a:solidFill>
          <a:schemeClr val="accent5">
            <a:hueOff val="-10331145"/>
            <a:satOff val="15458"/>
            <a:lumOff val="-1731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AU" sz="1300" kern="1200"/>
            <a:t>The influence of business size on sustainability practices. </a:t>
          </a:r>
          <a:endParaRPr lang="en-US" sz="1300" kern="1200"/>
        </a:p>
      </dsp:txBody>
      <dsp:txXfrm>
        <a:off x="36916" y="4277762"/>
        <a:ext cx="4811371" cy="682390"/>
      </dsp:txXfrm>
    </dsp:sp>
    <dsp:sp modelId="{978F4359-EAFF-40F4-825F-79127567672E}">
      <dsp:nvSpPr>
        <dsp:cNvPr id="0" name=""/>
        <dsp:cNvSpPr/>
      </dsp:nvSpPr>
      <dsp:spPr>
        <a:xfrm>
          <a:off x="0" y="5034508"/>
          <a:ext cx="4885203" cy="756222"/>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AU" sz="1300" kern="1200"/>
            <a:t>The need for local, context-based, yet multi-disciplinary knowledge </a:t>
          </a:r>
          <a:br>
            <a:rPr lang="en-AU" sz="1300" kern="1200"/>
          </a:br>
          <a:endParaRPr lang="en-US" sz="1300" kern="1200"/>
        </a:p>
      </dsp:txBody>
      <dsp:txXfrm>
        <a:off x="36916" y="5071424"/>
        <a:ext cx="4811371" cy="68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C304-0939-4077-9A49-3199AF08F303}">
      <dsp:nvSpPr>
        <dsp:cNvPr id="0" name=""/>
        <dsp:cNvSpPr/>
      </dsp:nvSpPr>
      <dsp:spPr>
        <a:xfrm>
          <a:off x="0" y="725765"/>
          <a:ext cx="4885203" cy="1406925"/>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AU" sz="3700" kern="1200"/>
            <a:t>Attitudes </a:t>
          </a:r>
          <a:endParaRPr lang="en-US" sz="3700" kern="1200"/>
        </a:p>
      </dsp:txBody>
      <dsp:txXfrm>
        <a:off x="68680" y="794445"/>
        <a:ext cx="4747843" cy="1269565"/>
      </dsp:txXfrm>
    </dsp:sp>
    <dsp:sp modelId="{BFDADA9E-7ABD-48E5-B06C-FA107CAB440A}">
      <dsp:nvSpPr>
        <dsp:cNvPr id="0" name=""/>
        <dsp:cNvSpPr/>
      </dsp:nvSpPr>
      <dsp:spPr>
        <a:xfrm>
          <a:off x="0" y="2239250"/>
          <a:ext cx="4885203" cy="1406925"/>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AU" sz="3700" kern="1200"/>
            <a:t>Subjective norm </a:t>
          </a:r>
          <a:endParaRPr lang="en-US" sz="3700" kern="1200"/>
        </a:p>
      </dsp:txBody>
      <dsp:txXfrm>
        <a:off x="68680" y="2307930"/>
        <a:ext cx="4747843" cy="1269565"/>
      </dsp:txXfrm>
    </dsp:sp>
    <dsp:sp modelId="{B4EECE78-C3C6-4629-AE8F-04531D69DF17}">
      <dsp:nvSpPr>
        <dsp:cNvPr id="0" name=""/>
        <dsp:cNvSpPr/>
      </dsp:nvSpPr>
      <dsp:spPr>
        <a:xfrm>
          <a:off x="0" y="3752735"/>
          <a:ext cx="4885203" cy="1406925"/>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AU" sz="3700" kern="1200"/>
            <a:t>Perceived behavioural control</a:t>
          </a:r>
          <a:endParaRPr lang="en-US" sz="3700" kern="1200"/>
        </a:p>
      </dsp:txBody>
      <dsp:txXfrm>
        <a:off x="68680" y="3821415"/>
        <a:ext cx="4747843" cy="1269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43AE-0ACD-4D58-9CEF-672CF1C8A285}">
      <dsp:nvSpPr>
        <dsp:cNvPr id="0" name=""/>
        <dsp:cNvSpPr/>
      </dsp:nvSpPr>
      <dsp:spPr>
        <a:xfrm>
          <a:off x="0" y="354762"/>
          <a:ext cx="4885203" cy="694980"/>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Tourism’s carbon footprint is 3.9 to 4.5 GtCO</a:t>
          </a:r>
          <a:r>
            <a:rPr lang="en-US" sz="1800" kern="1200" baseline="-25000"/>
            <a:t>2</a:t>
          </a:r>
          <a:r>
            <a:rPr lang="en-US" sz="1800" kern="1200"/>
            <a:t>e</a:t>
          </a:r>
        </a:p>
      </dsp:txBody>
      <dsp:txXfrm>
        <a:off x="33926" y="388688"/>
        <a:ext cx="4817351" cy="627128"/>
      </dsp:txXfrm>
    </dsp:sp>
    <dsp:sp modelId="{FD9938C4-6DBC-4FFA-A72B-91118A65F5BA}">
      <dsp:nvSpPr>
        <dsp:cNvPr id="0" name=""/>
        <dsp:cNvSpPr/>
      </dsp:nvSpPr>
      <dsp:spPr>
        <a:xfrm>
          <a:off x="0" y="1101583"/>
          <a:ext cx="4885203" cy="694980"/>
        </a:xfrm>
        <a:prstGeom prst="roundRect">
          <a:avLst/>
        </a:prstGeom>
        <a:solidFill>
          <a:schemeClr val="accent2">
            <a:hueOff val="-128590"/>
            <a:satOff val="-2652"/>
            <a:lumOff val="-248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a:t>(four times more than previously estimated)</a:t>
          </a:r>
          <a:endParaRPr lang="en-US" sz="1800" kern="1200"/>
        </a:p>
      </dsp:txBody>
      <dsp:txXfrm>
        <a:off x="33926" y="1135509"/>
        <a:ext cx="4817351" cy="627128"/>
      </dsp:txXfrm>
    </dsp:sp>
    <dsp:sp modelId="{F3E01305-E78F-4FEF-ADB0-F121EE3E220E}">
      <dsp:nvSpPr>
        <dsp:cNvPr id="0" name=""/>
        <dsp:cNvSpPr/>
      </dsp:nvSpPr>
      <dsp:spPr>
        <a:xfrm>
          <a:off x="0" y="1848402"/>
          <a:ext cx="4885203" cy="694980"/>
        </a:xfrm>
        <a:prstGeom prst="roundRect">
          <a:avLst/>
        </a:prstGeom>
        <a:solidFill>
          <a:schemeClr val="accent2">
            <a:hueOff val="-257180"/>
            <a:satOff val="-5305"/>
            <a:lumOff val="-496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a:t>(by comparison, an average household = 7 tonnnes, with a range of 3 to 30 Tons)</a:t>
          </a:r>
          <a:endParaRPr lang="en-US" sz="1800" kern="1200"/>
        </a:p>
      </dsp:txBody>
      <dsp:txXfrm>
        <a:off x="33926" y="1882328"/>
        <a:ext cx="4817351" cy="627128"/>
      </dsp:txXfrm>
    </dsp:sp>
    <dsp:sp modelId="{D81922C7-463A-403D-93F6-9EDCAC7C9638}">
      <dsp:nvSpPr>
        <dsp:cNvPr id="0" name=""/>
        <dsp:cNvSpPr/>
      </dsp:nvSpPr>
      <dsp:spPr>
        <a:xfrm>
          <a:off x="0" y="2595222"/>
          <a:ext cx="4885203" cy="694980"/>
        </a:xfrm>
        <a:prstGeom prst="roundRect">
          <a:avLst/>
        </a:prstGeom>
        <a:solidFill>
          <a:schemeClr val="accent2">
            <a:hueOff val="-385771"/>
            <a:satOff val="-7957"/>
            <a:lumOff val="-745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Accounting for about 8% of global GHG emissions </a:t>
          </a:r>
        </a:p>
      </dsp:txBody>
      <dsp:txXfrm>
        <a:off x="33926" y="2629148"/>
        <a:ext cx="4817351" cy="627128"/>
      </dsp:txXfrm>
    </dsp:sp>
    <dsp:sp modelId="{89BE9D3A-8E8C-4C48-9045-9F79ACD8213B}">
      <dsp:nvSpPr>
        <dsp:cNvPr id="0" name=""/>
        <dsp:cNvSpPr/>
      </dsp:nvSpPr>
      <dsp:spPr>
        <a:xfrm>
          <a:off x="0" y="3342042"/>
          <a:ext cx="4885203" cy="694980"/>
        </a:xfrm>
        <a:prstGeom prst="roundRect">
          <a:avLst/>
        </a:prstGeom>
        <a:solidFill>
          <a:schemeClr val="accent2">
            <a:hueOff val="-514361"/>
            <a:satOff val="-10610"/>
            <a:lumOff val="-993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Transport, shopping and food are significant contributors.</a:t>
          </a:r>
        </a:p>
      </dsp:txBody>
      <dsp:txXfrm>
        <a:off x="33926" y="3375968"/>
        <a:ext cx="4817351" cy="627128"/>
      </dsp:txXfrm>
    </dsp:sp>
    <dsp:sp modelId="{5CF14535-D465-4A61-8392-1EBF106E14B5}">
      <dsp:nvSpPr>
        <dsp:cNvPr id="0" name=""/>
        <dsp:cNvSpPr/>
      </dsp:nvSpPr>
      <dsp:spPr>
        <a:xfrm>
          <a:off x="0" y="4088863"/>
          <a:ext cx="4885203" cy="694980"/>
        </a:xfrm>
        <a:prstGeom prst="roundRect">
          <a:avLst/>
        </a:prstGeom>
        <a:solidFill>
          <a:schemeClr val="accent2">
            <a:hueOff val="-642951"/>
            <a:satOff val="-13262"/>
            <a:lumOff val="-1241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Accommodation too. </a:t>
          </a:r>
        </a:p>
      </dsp:txBody>
      <dsp:txXfrm>
        <a:off x="33926" y="4122789"/>
        <a:ext cx="4817351" cy="627128"/>
      </dsp:txXfrm>
    </dsp:sp>
    <dsp:sp modelId="{B27D8CC7-643D-4E72-8679-D103AE1DC719}">
      <dsp:nvSpPr>
        <dsp:cNvPr id="0" name=""/>
        <dsp:cNvSpPr/>
      </dsp:nvSpPr>
      <dsp:spPr>
        <a:xfrm>
          <a:off x="0" y="4835683"/>
          <a:ext cx="4885203" cy="694980"/>
        </a:xfrm>
        <a:prstGeom prst="roundRect">
          <a:avLst/>
        </a:prstGeom>
        <a:solidFill>
          <a:schemeClr val="accent2">
            <a:hueOff val="-771541"/>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majority of this footprint is exerted by and in high-income countries. </a:t>
          </a:r>
        </a:p>
      </dsp:txBody>
      <dsp:txXfrm>
        <a:off x="33926" y="4869609"/>
        <a:ext cx="4817351" cy="6271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4ED0AA-6C8C-42E5-BBB8-FFE9CE524397}" type="datetimeFigureOut">
              <a:rPr lang="en-AU" smtClean="0"/>
              <a:t>3/08/2023</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A112C-3A36-4472-ABCA-4EEE55D122E4}" type="slidenum">
              <a:rPr lang="en-AU" smtClean="0"/>
              <a:t>‹#›</a:t>
            </a:fld>
            <a:endParaRPr lang="en-AU"/>
          </a:p>
        </p:txBody>
      </p:sp>
    </p:spTree>
    <p:extLst>
      <p:ext uri="{BB962C8B-B14F-4D97-AF65-F5344CB8AC3E}">
        <p14:creationId xmlns:p14="http://schemas.microsoft.com/office/powerpoint/2010/main" val="185674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F2517D-3D53-4D21-9302-78885830E6DE}" type="datetimeFigureOut">
              <a:rPr lang="en-AU" smtClean="0"/>
              <a:t>3/08/2023</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4E498-E6E7-43FB-B34B-C293D5D4F816}" type="slidenum">
              <a:rPr lang="en-AU" smtClean="0"/>
              <a:t>‹#›</a:t>
            </a:fld>
            <a:endParaRPr lang="en-AU"/>
          </a:p>
        </p:txBody>
      </p:sp>
    </p:spTree>
    <p:extLst>
      <p:ext uri="{BB962C8B-B14F-4D97-AF65-F5344CB8AC3E}">
        <p14:creationId xmlns:p14="http://schemas.microsoft.com/office/powerpoint/2010/main" val="48083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8A432C8-69A7-458B-9684-2BFA64B3194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876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CC057FC-95B6-4D89-AFDA-ABA33EE921E5}"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C4549AC-EB31-477F-92A9-B1988E23287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685800" y="1657350"/>
            <a:ext cx="7772400" cy="4114800"/>
          </a:xfrm>
          <a:prstGeom prst="rect">
            <a:avLst/>
          </a:prstGeom>
        </p:spPr>
        <p:txBody>
          <a:bodyPr/>
          <a:lstStyle/>
          <a:p>
            <a:pPr lvl="0"/>
            <a:endParaRPr lang="en-AU" noProof="0"/>
          </a:p>
        </p:txBody>
      </p:sp>
      <p:sp>
        <p:nvSpPr>
          <p:cNvPr id="4" name="Rectangle 32"/>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AU"/>
          </a:p>
        </p:txBody>
      </p:sp>
      <p:sp>
        <p:nvSpPr>
          <p:cNvPr id="5" name="Rectangle 33"/>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AU"/>
          </a:p>
        </p:txBody>
      </p:sp>
      <p:sp>
        <p:nvSpPr>
          <p:cNvPr id="6" name="Rectangle 34"/>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C378A97D-58B4-5E40-B542-ECA6759CDE3D}" type="slidenum">
              <a:rPr lang="en-AU"/>
              <a:pPr/>
              <a:t>‹#›</a:t>
            </a:fld>
            <a:endParaRPr lang="en-AU"/>
          </a:p>
        </p:txBody>
      </p:sp>
    </p:spTree>
    <p:extLst>
      <p:ext uri="{BB962C8B-B14F-4D97-AF65-F5344CB8AC3E}">
        <p14:creationId xmlns:p14="http://schemas.microsoft.com/office/powerpoint/2010/main" val="252739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6396A3A3-94A6-4E5B-AF39-173ACA3E61CC}"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9933D019-A32C-4EAD-B8E6-DBDA699692FD}"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CCEBA98F-560C-4997-81C4-81D4D9187EAB}"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150972B2-CA5C-437D-87D0-8081271A9E4B}" type="datetime2">
              <a:rPr lang="en-US" smtClean="0"/>
              <a:t>Thursday, August 3, 2023</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79CD4847-11EF-4466-A8AD-85CDB7B49118}" type="datetime2">
              <a:rPr lang="en-US" smtClean="0"/>
              <a:t>Thursday, August 3, 2023</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Thursday, August 3, 2023</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FE976D3-5B7F-4300-ABED-C91F1B2AE209}"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BDC1E59-17DD-41CE-97CA-624A472382D4}"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ook cover with a dragonfly&#10;&#10;Description automatically generated">
            <a:extLst>
              <a:ext uri="{FF2B5EF4-FFF2-40B4-BE49-F238E27FC236}">
                <a16:creationId xmlns:a16="http://schemas.microsoft.com/office/drawing/2014/main" id="{63444ED5-CF69-158C-203E-B7F97613B91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503" y="6068041"/>
            <a:ext cx="538893" cy="763432"/>
          </a:xfrm>
          <a:prstGeom prst="rect">
            <a:avLst/>
          </a:prstGeom>
        </p:spPr>
      </p:pic>
      <p:pic>
        <p:nvPicPr>
          <p:cNvPr id="9" name="Picture 8" descr="A logo with a letter and text&#10;&#10;Description automatically generated">
            <a:extLst>
              <a:ext uri="{FF2B5EF4-FFF2-40B4-BE49-F238E27FC236}">
                <a16:creationId xmlns:a16="http://schemas.microsoft.com/office/drawing/2014/main" id="{462A17B8-BFF6-BF3E-5BA5-2CC8BB17CA5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65385" y="6288965"/>
            <a:ext cx="478126" cy="457924"/>
          </a:xfrm>
          <a:prstGeom prst="rect">
            <a:avLst/>
          </a:prstGeom>
        </p:spPr>
      </p:pic>
      <p:sp>
        <p:nvSpPr>
          <p:cNvPr id="11" name="TextBox 12">
            <a:extLst>
              <a:ext uri="{FF2B5EF4-FFF2-40B4-BE49-F238E27FC236}">
                <a16:creationId xmlns:a16="http://schemas.microsoft.com/office/drawing/2014/main" id="{FB90EC0B-6DF0-4DC6-AE20-C6ABCAB5F564}"/>
              </a:ext>
            </a:extLst>
          </p:cNvPr>
          <p:cNvSpPr txBox="1"/>
          <p:nvPr userDrawn="1"/>
        </p:nvSpPr>
        <p:spPr>
          <a:xfrm>
            <a:off x="2411760" y="6600641"/>
            <a:ext cx="432048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t>© Alexandra Coghlan 2023 Introduction to Sustainable Tourism 2</a:t>
            </a:r>
            <a:r>
              <a:rPr lang="en-GB" sz="900" b="1" baseline="30000" dirty="0"/>
              <a:t>nd</a:t>
            </a:r>
            <a:r>
              <a:rPr lang="en-GB" sz="900" b="1" dirty="0"/>
              <a:t> </a:t>
            </a:r>
            <a:r>
              <a:rPr lang="en-GB" sz="900" b="1" dirty="0" err="1"/>
              <a:t>edn</a:t>
            </a:r>
            <a:endParaRPr lang="en-GB" sz="900" b="1"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kJ5dQEliuN8?ecver=1"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a:lnSpc>
                <a:spcPct val="90000"/>
              </a:lnSpc>
            </a:pPr>
            <a:r>
              <a:rPr lang="en-US" sz="4700" kern="1200" dirty="0">
                <a:solidFill>
                  <a:schemeClr val="tx1"/>
                </a:solidFill>
                <a:latin typeface="+mj-lt"/>
                <a:ea typeface="+mj-ea"/>
                <a:cs typeface="+mj-cs"/>
              </a:rPr>
              <a:t>Challenges to sustainable tourism</a:t>
            </a:r>
          </a:p>
        </p:txBody>
      </p:sp>
      <p:sp>
        <p:nvSpPr>
          <p:cNvPr id="21" name="Oval 2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9" name="Straight Connector 2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pPr>
            <a:fld id="{0CFEC368-1D7A-4F81-ABF6-AE0E36BAF64C}" type="slidenum">
              <a:rPr lang="en-US" sz="700"/>
              <a:pPr algn="ctr">
                <a:lnSpc>
                  <a:spcPct val="90000"/>
                </a:lnSpc>
                <a:spcAft>
                  <a:spcPts val="600"/>
                </a:spcAft>
              </a:pPr>
              <a:t>1</a:t>
            </a:fld>
            <a:endParaRPr lang="en-US" sz="700"/>
          </a:p>
        </p:txBody>
      </p:sp>
      <p:sp>
        <p:nvSpPr>
          <p:cNvPr id="5" name="Rectangle 4">
            <a:extLst>
              <a:ext uri="{FF2B5EF4-FFF2-40B4-BE49-F238E27FC236}">
                <a16:creationId xmlns:a16="http://schemas.microsoft.com/office/drawing/2014/main" id="{90E5379D-69D2-4836-861E-2489CE3999A1}"/>
              </a:ext>
            </a:extLst>
          </p:cNvPr>
          <p:cNvSpPr/>
          <p:nvPr/>
        </p:nvSpPr>
        <p:spPr>
          <a:xfrm>
            <a:off x="6295675" y="4579718"/>
            <a:ext cx="2016221"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Lecture 3 </a:t>
            </a:r>
          </a:p>
        </p:txBody>
      </p:sp>
    </p:spTree>
    <p:extLst>
      <p:ext uri="{BB962C8B-B14F-4D97-AF65-F5344CB8AC3E}">
        <p14:creationId xmlns:p14="http://schemas.microsoft.com/office/powerpoint/2010/main" val="22766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p:cNvSpPr>
            <a:spLocks noGrp="1"/>
          </p:cNvSpPr>
          <p:nvPr>
            <p:ph type="title"/>
          </p:nvPr>
        </p:nvSpPr>
        <p:spPr>
          <a:xfrm>
            <a:off x="4851603" y="805941"/>
            <a:ext cx="3733482" cy="1090538"/>
          </a:xfrm>
        </p:spPr>
        <p:txBody>
          <a:bodyPr>
            <a:normAutofit/>
          </a:bodyPr>
          <a:lstStyle/>
          <a:p>
            <a:pPr>
              <a:lnSpc>
                <a:spcPct val="90000"/>
              </a:lnSpc>
            </a:pPr>
            <a:r>
              <a:rPr lang="en-AU" sz="3400" dirty="0">
                <a:solidFill>
                  <a:srgbClr val="000000"/>
                </a:solidFill>
              </a:rPr>
              <a:t>Challenge 2: issues of scale </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2" descr="http://ars.els-cdn.com/content/image/1-s2.0-S0261517799000801-gr1.jpg"/>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9" r="2703" b="-4"/>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74330" y="2673512"/>
            <a:ext cx="3733184" cy="2729467"/>
          </a:xfrm>
        </p:spPr>
        <p:txBody>
          <a:bodyPr anchor="ctr">
            <a:normAutofit/>
          </a:bodyPr>
          <a:lstStyle/>
          <a:p>
            <a:pPr>
              <a:lnSpc>
                <a:spcPct val="90000"/>
              </a:lnSpc>
            </a:pPr>
            <a:r>
              <a:rPr lang="en-AU" sz="1400" dirty="0">
                <a:solidFill>
                  <a:srgbClr val="000000"/>
                </a:solidFill>
              </a:rPr>
              <a:t>Geographic:  the global-local nexus</a:t>
            </a:r>
          </a:p>
          <a:p>
            <a:pPr>
              <a:lnSpc>
                <a:spcPct val="90000"/>
              </a:lnSpc>
            </a:pPr>
            <a:endParaRPr lang="en-AU" sz="1400" dirty="0">
              <a:solidFill>
                <a:srgbClr val="000000"/>
              </a:solidFill>
            </a:endParaRPr>
          </a:p>
          <a:p>
            <a:pPr>
              <a:lnSpc>
                <a:spcPct val="90000"/>
              </a:lnSpc>
            </a:pPr>
            <a:r>
              <a:rPr lang="en-AU" sz="1400" dirty="0">
                <a:solidFill>
                  <a:srgbClr val="000000"/>
                </a:solidFill>
              </a:rPr>
              <a:t>Political </a:t>
            </a:r>
          </a:p>
          <a:p>
            <a:pPr>
              <a:lnSpc>
                <a:spcPct val="90000"/>
              </a:lnSpc>
            </a:pPr>
            <a:endParaRPr lang="en-AU" sz="1400" dirty="0">
              <a:solidFill>
                <a:srgbClr val="000000"/>
              </a:solidFill>
            </a:endParaRPr>
          </a:p>
          <a:p>
            <a:pPr>
              <a:lnSpc>
                <a:spcPct val="90000"/>
              </a:lnSpc>
            </a:pPr>
            <a:r>
              <a:rPr lang="en-AU" sz="1400" dirty="0">
                <a:solidFill>
                  <a:srgbClr val="000000"/>
                </a:solidFill>
              </a:rPr>
              <a:t>Temporal </a:t>
            </a:r>
          </a:p>
          <a:p>
            <a:pPr>
              <a:lnSpc>
                <a:spcPct val="90000"/>
              </a:lnSpc>
            </a:pPr>
            <a:endParaRPr lang="en-AU" sz="1400" dirty="0">
              <a:solidFill>
                <a:srgbClr val="000000"/>
              </a:solidFill>
            </a:endParaRPr>
          </a:p>
          <a:p>
            <a:pPr>
              <a:lnSpc>
                <a:spcPct val="90000"/>
              </a:lnSpc>
            </a:pPr>
            <a:endParaRPr lang="en-AU" sz="1400" dirty="0">
              <a:solidFill>
                <a:srgbClr val="000000"/>
              </a:solidFill>
            </a:endParaRPr>
          </a:p>
          <a:p>
            <a:pPr>
              <a:lnSpc>
                <a:spcPct val="90000"/>
              </a:lnSpc>
            </a:pPr>
            <a:endParaRPr lang="en-AU" sz="1400" dirty="0">
              <a:solidFill>
                <a:srgbClr val="000000"/>
              </a:solidFill>
            </a:endParaRPr>
          </a:p>
          <a:p>
            <a:pPr>
              <a:lnSpc>
                <a:spcPct val="90000"/>
              </a:lnSpc>
            </a:pPr>
            <a:endParaRPr lang="en-AU" sz="1400" dirty="0">
              <a:solidFill>
                <a:srgbClr val="000000"/>
              </a:solidFill>
            </a:endParaRPr>
          </a:p>
        </p:txBody>
      </p:sp>
    </p:spTree>
    <p:extLst>
      <p:ext uri="{BB962C8B-B14F-4D97-AF65-F5344CB8AC3E}">
        <p14:creationId xmlns:p14="http://schemas.microsoft.com/office/powerpoint/2010/main" val="227518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3000" dirty="0">
                <a:solidFill>
                  <a:srgbClr val="FFFFFF"/>
                </a:solidFill>
              </a:rPr>
              <a:t>Challenge 3: </a:t>
            </a:r>
            <a:r>
              <a:rPr lang="en-AU" sz="3000" dirty="0" err="1">
                <a:solidFill>
                  <a:srgbClr val="FFFFFF"/>
                </a:solidFill>
              </a:rPr>
              <a:t>Inseperability</a:t>
            </a:r>
            <a:endParaRPr lang="en-AU" sz="3000" dirty="0">
              <a:solidFill>
                <a:srgbClr val="FFFFFF"/>
              </a:solidFill>
            </a:endParaRPr>
          </a:p>
        </p:txBody>
      </p:sp>
      <p:sp>
        <p:nvSpPr>
          <p:cNvPr id="3" name="Content Placeholder 2"/>
          <p:cNvSpPr>
            <a:spLocks noGrp="1"/>
          </p:cNvSpPr>
          <p:nvPr>
            <p:ph idx="1"/>
          </p:nvPr>
        </p:nvSpPr>
        <p:spPr>
          <a:xfrm>
            <a:off x="3840480" y="804672"/>
            <a:ext cx="4711446" cy="5248656"/>
          </a:xfrm>
        </p:spPr>
        <p:txBody>
          <a:bodyPr anchor="ctr">
            <a:normAutofit lnSpcReduction="10000"/>
          </a:bodyPr>
          <a:lstStyle/>
          <a:p>
            <a:pPr marL="0" indent="0">
              <a:lnSpc>
                <a:spcPct val="90000"/>
              </a:lnSpc>
              <a:buNone/>
            </a:pPr>
            <a:r>
              <a:rPr lang="en-AU" sz="1400" dirty="0"/>
              <a:t>Tourism experiences are co-produced by the supplier and consumer </a:t>
            </a:r>
          </a:p>
          <a:p>
            <a:pPr marL="0" indent="0">
              <a:lnSpc>
                <a:spcPct val="90000"/>
              </a:lnSpc>
              <a:buNone/>
            </a:pPr>
            <a:endParaRPr lang="en-AU" sz="1400" i="1" dirty="0"/>
          </a:p>
          <a:p>
            <a:pPr marL="0" indent="0">
              <a:lnSpc>
                <a:spcPct val="90000"/>
              </a:lnSpc>
              <a:buNone/>
            </a:pPr>
            <a:r>
              <a:rPr lang="en-AU" sz="1400" i="1" dirty="0"/>
              <a:t>no one person is responsible for tourism sustainability (unlike certified organic or </a:t>
            </a:r>
            <a:r>
              <a:rPr lang="en-AU" sz="1400" i="1" dirty="0" err="1"/>
              <a:t>fairtrade</a:t>
            </a:r>
            <a:r>
              <a:rPr lang="en-AU" sz="1400" i="1" dirty="0"/>
              <a:t> produce) </a:t>
            </a:r>
          </a:p>
          <a:p>
            <a:pPr>
              <a:lnSpc>
                <a:spcPct val="90000"/>
              </a:lnSpc>
            </a:pPr>
            <a:endParaRPr lang="en-AU" sz="1400" dirty="0"/>
          </a:p>
          <a:p>
            <a:pPr marL="0" indent="0">
              <a:lnSpc>
                <a:spcPct val="90000"/>
              </a:lnSpc>
              <a:buNone/>
            </a:pPr>
            <a:endParaRPr lang="en-AU" sz="1400" dirty="0"/>
          </a:p>
          <a:p>
            <a:pPr marL="0" indent="0">
              <a:lnSpc>
                <a:spcPct val="90000"/>
              </a:lnSpc>
              <a:buNone/>
            </a:pPr>
            <a:r>
              <a:rPr lang="en-AU" sz="1400" dirty="0"/>
              <a:t>Tourists play an active role in sustainability:  </a:t>
            </a:r>
          </a:p>
          <a:p>
            <a:pPr>
              <a:lnSpc>
                <a:spcPct val="90000"/>
              </a:lnSpc>
            </a:pPr>
            <a:endParaRPr lang="en-AU" sz="1400" dirty="0"/>
          </a:p>
          <a:p>
            <a:pPr>
              <a:lnSpc>
                <a:spcPct val="90000"/>
              </a:lnSpc>
            </a:pPr>
            <a:r>
              <a:rPr lang="en-AU" sz="1400" dirty="0"/>
              <a:t>Tourists consume more and recycle/re-use less when on holiday than at home </a:t>
            </a:r>
          </a:p>
          <a:p>
            <a:pPr>
              <a:lnSpc>
                <a:spcPct val="90000"/>
              </a:lnSpc>
            </a:pPr>
            <a:endParaRPr lang="en-AU" sz="1400" dirty="0"/>
          </a:p>
          <a:p>
            <a:pPr>
              <a:lnSpc>
                <a:spcPct val="90000"/>
              </a:lnSpc>
            </a:pPr>
            <a:r>
              <a:rPr lang="en-AU" sz="1400" dirty="0"/>
              <a:t>Tourist behaviour can account for over 50% of energy consumption in accommodation </a:t>
            </a:r>
          </a:p>
          <a:p>
            <a:pPr>
              <a:lnSpc>
                <a:spcPct val="90000"/>
              </a:lnSpc>
            </a:pPr>
            <a:endParaRPr lang="en-AU" sz="1400" dirty="0"/>
          </a:p>
          <a:p>
            <a:pPr>
              <a:lnSpc>
                <a:spcPct val="90000"/>
              </a:lnSpc>
            </a:pPr>
            <a:r>
              <a:rPr lang="en-AU" sz="1400" dirty="0"/>
              <a:t>Tourism behaviour will have a direct impact on social and environmental sustainability </a:t>
            </a:r>
          </a:p>
          <a:p>
            <a:pPr marL="0" indent="0">
              <a:lnSpc>
                <a:spcPct val="90000"/>
              </a:lnSpc>
              <a:buNone/>
            </a:pPr>
            <a:endParaRPr lang="en-AU" sz="1400" dirty="0"/>
          </a:p>
          <a:p>
            <a:pPr marL="0" indent="0">
              <a:lnSpc>
                <a:spcPct val="90000"/>
              </a:lnSpc>
              <a:buNone/>
            </a:pPr>
            <a:endParaRPr lang="en-AU" sz="1400" dirty="0"/>
          </a:p>
          <a:p>
            <a:pPr marL="0" indent="0">
              <a:lnSpc>
                <a:spcPct val="90000"/>
              </a:lnSpc>
              <a:buNone/>
            </a:pPr>
            <a:r>
              <a:rPr lang="en-AU" sz="3000" dirty="0"/>
              <a:t>			</a:t>
            </a:r>
          </a:p>
          <a:p>
            <a:pPr marL="0" indent="0">
              <a:lnSpc>
                <a:spcPct val="90000"/>
              </a:lnSpc>
              <a:buNone/>
            </a:pPr>
            <a:r>
              <a:rPr lang="en-AU" sz="3000" dirty="0"/>
              <a:t>“But I am on holiday!”</a:t>
            </a:r>
          </a:p>
        </p:txBody>
      </p:sp>
    </p:spTree>
    <p:extLst>
      <p:ext uri="{BB962C8B-B14F-4D97-AF65-F5344CB8AC3E}">
        <p14:creationId xmlns:p14="http://schemas.microsoft.com/office/powerpoint/2010/main" val="34878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alphaModFix/>
          </a:blip>
          <a:srcRect t="8968" b="7294"/>
          <a:stretch/>
        </p:blipFill>
        <p:spPr>
          <a:xfrm>
            <a:off x="4562839" y="-168318"/>
            <a:ext cx="4695998" cy="3932313"/>
          </a:xfrm>
          <a:prstGeom prst="rect">
            <a:avLst/>
          </a:prstGeom>
          <a:effectLst>
            <a:softEdge rad="533400"/>
          </a:effectLst>
        </p:spPr>
      </p:pic>
      <p:pic>
        <p:nvPicPr>
          <p:cNvPr id="5" name="Picture 4"/>
          <p:cNvPicPr>
            <a:picLocks noChangeAspect="1"/>
          </p:cNvPicPr>
          <p:nvPr/>
        </p:nvPicPr>
        <p:blipFill rotWithShape="1">
          <a:blip r:embed="rId3"/>
          <a:srcRect l="10200" r="6327" b="1"/>
          <a:stretch/>
        </p:blipFill>
        <p:spPr>
          <a:xfrm>
            <a:off x="4567428" y="2487168"/>
            <a:ext cx="4697730" cy="4215384"/>
          </a:xfrm>
          <a:prstGeom prst="rect">
            <a:avLst/>
          </a:prstGeom>
          <a:effectLst>
            <a:softEdge rad="533400"/>
          </a:effectLst>
        </p:spPr>
      </p:pic>
      <p:pic>
        <p:nvPicPr>
          <p:cNvPr id="12" name="Picture 1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3748" y="798445"/>
            <a:ext cx="4112268" cy="1311664"/>
          </a:xfrm>
        </p:spPr>
        <p:txBody>
          <a:bodyPr>
            <a:normAutofit/>
          </a:bodyPr>
          <a:lstStyle/>
          <a:p>
            <a:pPr>
              <a:lnSpc>
                <a:spcPct val="90000"/>
              </a:lnSpc>
            </a:pPr>
            <a:r>
              <a:rPr lang="en-AU" sz="2700" dirty="0">
                <a:solidFill>
                  <a:srgbClr val="000000"/>
                </a:solidFill>
              </a:rPr>
              <a:t>Challenge 4: Infrequency of tourism purchases</a:t>
            </a:r>
          </a:p>
        </p:txBody>
      </p:sp>
      <p:sp>
        <p:nvSpPr>
          <p:cNvPr id="3" name="Content Placeholder 2"/>
          <p:cNvSpPr>
            <a:spLocks noGrp="1"/>
          </p:cNvSpPr>
          <p:nvPr>
            <p:ph idx="1"/>
          </p:nvPr>
        </p:nvSpPr>
        <p:spPr>
          <a:xfrm>
            <a:off x="603747" y="2272143"/>
            <a:ext cx="3602728" cy="3788830"/>
          </a:xfrm>
        </p:spPr>
        <p:txBody>
          <a:bodyPr anchor="ctr">
            <a:normAutofit fontScale="85000" lnSpcReduction="20000"/>
          </a:bodyPr>
          <a:lstStyle/>
          <a:p>
            <a:pPr marL="0" indent="0">
              <a:lnSpc>
                <a:spcPct val="90000"/>
              </a:lnSpc>
              <a:buNone/>
            </a:pPr>
            <a:r>
              <a:rPr lang="en-AU" sz="2000" dirty="0">
                <a:solidFill>
                  <a:srgbClr val="000000"/>
                </a:solidFill>
              </a:rPr>
              <a:t>We struggle to understand, assess and weigh up sustainability of tourism </a:t>
            </a:r>
          </a:p>
          <a:p>
            <a:pPr marL="0" indent="0">
              <a:lnSpc>
                <a:spcPct val="90000"/>
              </a:lnSpc>
              <a:buNone/>
            </a:pPr>
            <a:endParaRPr lang="en-AU" sz="2000" dirty="0">
              <a:solidFill>
                <a:srgbClr val="000000"/>
              </a:solidFill>
            </a:endParaRPr>
          </a:p>
          <a:p>
            <a:pPr marL="0" indent="0">
              <a:lnSpc>
                <a:spcPct val="90000"/>
              </a:lnSpc>
              <a:buNone/>
            </a:pPr>
            <a:r>
              <a:rPr lang="en-AU" sz="2000" i="1" dirty="0">
                <a:solidFill>
                  <a:srgbClr val="000000"/>
                </a:solidFill>
              </a:rPr>
              <a:t>What is the first thing you check when deciding on a tourism purchase?</a:t>
            </a:r>
          </a:p>
          <a:p>
            <a:pPr marL="0" indent="0">
              <a:lnSpc>
                <a:spcPct val="90000"/>
              </a:lnSpc>
              <a:buNone/>
            </a:pPr>
            <a:endParaRPr lang="en-AU" sz="2000" dirty="0">
              <a:solidFill>
                <a:srgbClr val="000000"/>
              </a:solidFill>
            </a:endParaRPr>
          </a:p>
          <a:p>
            <a:pPr marL="0" indent="0">
              <a:lnSpc>
                <a:spcPct val="90000"/>
              </a:lnSpc>
              <a:buNone/>
            </a:pPr>
            <a:r>
              <a:rPr lang="en-AU" sz="2000" dirty="0">
                <a:solidFill>
                  <a:srgbClr val="000000"/>
                </a:solidFill>
              </a:rPr>
              <a:t>Also, search for NEWNESS and ESCAPISM </a:t>
            </a:r>
          </a:p>
          <a:p>
            <a:pPr marL="0" indent="0">
              <a:lnSpc>
                <a:spcPct val="90000"/>
              </a:lnSpc>
              <a:buNone/>
            </a:pPr>
            <a:endParaRPr lang="en-AU" sz="2000" dirty="0">
              <a:solidFill>
                <a:srgbClr val="000000"/>
              </a:solidFill>
            </a:endParaRPr>
          </a:p>
          <a:p>
            <a:pPr marL="0" indent="0">
              <a:lnSpc>
                <a:spcPct val="90000"/>
              </a:lnSpc>
              <a:buNone/>
            </a:pPr>
            <a:r>
              <a:rPr lang="en-AU" sz="2000" dirty="0">
                <a:solidFill>
                  <a:srgbClr val="000000"/>
                </a:solidFill>
              </a:rPr>
              <a:t>Sustainable tourism labels – do they work? </a:t>
            </a:r>
          </a:p>
          <a:p>
            <a:pPr marL="0" indent="0">
              <a:lnSpc>
                <a:spcPct val="90000"/>
              </a:lnSpc>
              <a:buNone/>
            </a:pPr>
            <a:r>
              <a:rPr lang="en-AU" sz="2000" dirty="0">
                <a:solidFill>
                  <a:srgbClr val="000000"/>
                </a:solidFill>
              </a:rPr>
              <a:t>	- reliability?</a:t>
            </a:r>
          </a:p>
          <a:p>
            <a:pPr marL="0" indent="0">
              <a:lnSpc>
                <a:spcPct val="90000"/>
              </a:lnSpc>
              <a:buNone/>
            </a:pPr>
            <a:r>
              <a:rPr lang="en-AU" sz="2000" dirty="0">
                <a:solidFill>
                  <a:srgbClr val="000000"/>
                </a:solidFill>
              </a:rPr>
              <a:t>	- transparency?</a:t>
            </a:r>
          </a:p>
          <a:p>
            <a:pPr marL="0" indent="0">
              <a:lnSpc>
                <a:spcPct val="90000"/>
              </a:lnSpc>
              <a:buNone/>
            </a:pPr>
            <a:r>
              <a:rPr lang="en-AU" sz="2000" dirty="0">
                <a:solidFill>
                  <a:srgbClr val="000000"/>
                </a:solidFill>
              </a:rPr>
              <a:t>	- auditing? </a:t>
            </a:r>
          </a:p>
          <a:p>
            <a:pPr marL="0" indent="0">
              <a:lnSpc>
                <a:spcPct val="90000"/>
              </a:lnSpc>
              <a:buNone/>
            </a:pPr>
            <a:r>
              <a:rPr lang="en-AU" sz="2000" dirty="0">
                <a:solidFill>
                  <a:srgbClr val="000000"/>
                </a:solidFill>
              </a:rPr>
              <a:t>	- enforcement? </a:t>
            </a:r>
          </a:p>
          <a:p>
            <a:pPr marL="0" indent="0">
              <a:lnSpc>
                <a:spcPct val="90000"/>
              </a:lnSpc>
              <a:buNone/>
            </a:pPr>
            <a:endParaRPr lang="en-AU" sz="1300" dirty="0">
              <a:solidFill>
                <a:srgbClr val="000000"/>
              </a:solidFill>
            </a:endParaRPr>
          </a:p>
          <a:p>
            <a:pPr marL="0" indent="0">
              <a:lnSpc>
                <a:spcPct val="90000"/>
              </a:lnSpc>
              <a:buNone/>
            </a:pPr>
            <a:endParaRPr lang="en-AU" sz="1300" dirty="0">
              <a:solidFill>
                <a:srgbClr val="000000"/>
              </a:solidFill>
            </a:endParaRPr>
          </a:p>
        </p:txBody>
      </p:sp>
      <p:sp>
        <p:nvSpPr>
          <p:cNvPr id="4"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4" descr="Image result for green globe touris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1003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3200">
                <a:solidFill>
                  <a:srgbClr val="FFFFFF"/>
                </a:solidFill>
              </a:rPr>
              <a:t>Challenge 5: Footloose nature of tourism</a:t>
            </a:r>
          </a:p>
        </p:txBody>
      </p:sp>
      <p:sp>
        <p:nvSpPr>
          <p:cNvPr id="3" name="Content Placeholder 2"/>
          <p:cNvSpPr>
            <a:spLocks noGrp="1"/>
          </p:cNvSpPr>
          <p:nvPr>
            <p:ph idx="1"/>
          </p:nvPr>
        </p:nvSpPr>
        <p:spPr>
          <a:xfrm>
            <a:off x="3606056" y="-366300"/>
            <a:ext cx="4711446" cy="5248656"/>
          </a:xfrm>
        </p:spPr>
        <p:txBody>
          <a:bodyPr anchor="ctr">
            <a:normAutofit/>
          </a:bodyPr>
          <a:lstStyle/>
          <a:p>
            <a:r>
              <a:rPr lang="en-AU" sz="1700" dirty="0"/>
              <a:t>Only attractions(public domain) and accommodation and catering are tied to location </a:t>
            </a:r>
          </a:p>
          <a:p>
            <a:r>
              <a:rPr lang="en-AU" sz="1700" dirty="0"/>
              <a:t>Others can move on to a new destination </a:t>
            </a:r>
          </a:p>
        </p:txBody>
      </p:sp>
      <p:grpSp>
        <p:nvGrpSpPr>
          <p:cNvPr id="37" name="Group 36">
            <a:extLst>
              <a:ext uri="{FF2B5EF4-FFF2-40B4-BE49-F238E27FC236}">
                <a16:creationId xmlns:a16="http://schemas.microsoft.com/office/drawing/2014/main" id="{0AEB88D9-EAEA-483A-AF6F-499A45BDC0DA}"/>
              </a:ext>
            </a:extLst>
          </p:cNvPr>
          <p:cNvGrpSpPr/>
          <p:nvPr/>
        </p:nvGrpSpPr>
        <p:grpSpPr>
          <a:xfrm>
            <a:off x="3094038" y="3385887"/>
            <a:ext cx="5791177" cy="2716896"/>
            <a:chOff x="2771800" y="3326568"/>
            <a:chExt cx="6485944" cy="3035352"/>
          </a:xfrm>
        </p:grpSpPr>
        <p:pic>
          <p:nvPicPr>
            <p:cNvPr id="38" name="Picture 37">
              <a:extLst>
                <a:ext uri="{FF2B5EF4-FFF2-40B4-BE49-F238E27FC236}">
                  <a16:creationId xmlns:a16="http://schemas.microsoft.com/office/drawing/2014/main" id="{5FC48C6E-CA40-4503-B6AD-0BBA39C568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2388" y="3326568"/>
              <a:ext cx="5330771" cy="3035352"/>
            </a:xfrm>
            <a:prstGeom prst="roundRect">
              <a:avLst/>
            </a:prstGeom>
          </p:spPr>
        </p:pic>
        <p:sp>
          <p:nvSpPr>
            <p:cNvPr id="39" name="TextBox 38">
              <a:extLst>
                <a:ext uri="{FF2B5EF4-FFF2-40B4-BE49-F238E27FC236}">
                  <a16:creationId xmlns:a16="http://schemas.microsoft.com/office/drawing/2014/main" id="{F0C44E4F-82EB-4697-9067-F0EC91D9E88C}"/>
                </a:ext>
              </a:extLst>
            </p:cNvPr>
            <p:cNvSpPr txBox="1"/>
            <p:nvPr/>
          </p:nvSpPr>
          <p:spPr>
            <a:xfrm rot="20251811">
              <a:off x="2771800" y="3930014"/>
              <a:ext cx="1348146" cy="584776"/>
            </a:xfrm>
            <a:prstGeom prst="rect">
              <a:avLst/>
            </a:prstGeom>
            <a:solidFill>
              <a:schemeClr val="bg1"/>
            </a:solidFill>
            <a:effectLst/>
            <a:scene3d>
              <a:camera prst="orthographicFront"/>
              <a:lightRig rig="threePt" dir="t"/>
            </a:scene3d>
            <a:sp3d>
              <a:bevelT/>
            </a:sp3d>
          </p:spPr>
          <p:txBody>
            <a:bodyPr wrap="none" rtlCol="0">
              <a:spAutoFit/>
            </a:bodyPr>
            <a:lstStyle/>
            <a:p>
              <a:pPr algn="ctr"/>
              <a:r>
                <a:rPr lang="en-US" sz="1600" dirty="0">
                  <a:latin typeface="Arial"/>
                  <a:cs typeface="Arial"/>
                </a:rPr>
                <a:t>Coordinating</a:t>
              </a:r>
            </a:p>
            <a:p>
              <a:pPr algn="ctr"/>
              <a:r>
                <a:rPr lang="en-US" sz="1600" dirty="0">
                  <a:latin typeface="Arial"/>
                  <a:cs typeface="Arial"/>
                </a:rPr>
                <a:t>Sector</a:t>
              </a:r>
            </a:p>
          </p:txBody>
        </p:sp>
        <p:sp>
          <p:nvSpPr>
            <p:cNvPr id="40" name="TextBox 39">
              <a:extLst>
                <a:ext uri="{FF2B5EF4-FFF2-40B4-BE49-F238E27FC236}">
                  <a16:creationId xmlns:a16="http://schemas.microsoft.com/office/drawing/2014/main" id="{5ECFCF95-3422-40C3-9C27-F0B31F09E113}"/>
                </a:ext>
              </a:extLst>
            </p:cNvPr>
            <p:cNvSpPr txBox="1"/>
            <p:nvPr/>
          </p:nvSpPr>
          <p:spPr>
            <a:xfrm rot="1164503">
              <a:off x="8092341" y="3910540"/>
              <a:ext cx="1165403" cy="584776"/>
            </a:xfrm>
            <a:prstGeom prst="rect">
              <a:avLst/>
            </a:prstGeom>
            <a:solidFill>
              <a:schemeClr val="bg1"/>
            </a:solidFill>
            <a:effectLst/>
            <a:scene3d>
              <a:camera prst="orthographicFront"/>
              <a:lightRig rig="threePt" dir="t"/>
            </a:scene3d>
            <a:sp3d>
              <a:bevelT/>
            </a:sp3d>
          </p:spPr>
          <p:txBody>
            <a:bodyPr wrap="none" rtlCol="0">
              <a:spAutoFit/>
            </a:bodyPr>
            <a:lstStyle/>
            <a:p>
              <a:pPr algn="ctr"/>
              <a:r>
                <a:rPr lang="en-US" sz="1600" dirty="0">
                  <a:latin typeface="Arial"/>
                  <a:cs typeface="Arial"/>
                </a:rPr>
                <a:t>Marketing</a:t>
              </a:r>
            </a:p>
            <a:p>
              <a:pPr algn="ctr"/>
              <a:r>
                <a:rPr lang="en-US" sz="1600" dirty="0">
                  <a:latin typeface="Arial"/>
                  <a:cs typeface="Arial"/>
                </a:rPr>
                <a:t>Specialists</a:t>
              </a:r>
            </a:p>
          </p:txBody>
        </p:sp>
      </p:grpSp>
    </p:spTree>
    <p:extLst>
      <p:ext uri="{BB962C8B-B14F-4D97-AF65-F5344CB8AC3E}">
        <p14:creationId xmlns:p14="http://schemas.microsoft.com/office/powerpoint/2010/main" val="116449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2700">
                <a:solidFill>
                  <a:srgbClr val="FFFFFF"/>
                </a:solidFill>
              </a:rPr>
              <a:t>Challenge 6: predominance of SMEs</a:t>
            </a:r>
          </a:p>
        </p:txBody>
      </p:sp>
      <p:sp>
        <p:nvSpPr>
          <p:cNvPr id="3" name="Content Placeholder 2"/>
          <p:cNvSpPr>
            <a:spLocks noGrp="1"/>
          </p:cNvSpPr>
          <p:nvPr>
            <p:ph idx="1"/>
          </p:nvPr>
        </p:nvSpPr>
        <p:spPr>
          <a:xfrm>
            <a:off x="3840480" y="804672"/>
            <a:ext cx="4711446" cy="5248656"/>
          </a:xfrm>
        </p:spPr>
        <p:txBody>
          <a:bodyPr anchor="ctr">
            <a:normAutofit/>
          </a:bodyPr>
          <a:lstStyle/>
          <a:p>
            <a:r>
              <a:rPr lang="en-AU" sz="1700" dirty="0"/>
              <a:t>Fewer resources to implement sustainability </a:t>
            </a:r>
          </a:p>
          <a:p>
            <a:r>
              <a:rPr lang="en-AU" sz="1700" dirty="0"/>
              <a:t>Lack of technical expertise </a:t>
            </a:r>
          </a:p>
          <a:p>
            <a:r>
              <a:rPr lang="en-AU" sz="1700" dirty="0"/>
              <a:t>Lack of purchasing power/economies of size </a:t>
            </a:r>
          </a:p>
          <a:p>
            <a:pPr marL="0" indent="0">
              <a:buNone/>
            </a:pPr>
            <a:endParaRPr lang="en-AU" sz="1700" dirty="0"/>
          </a:p>
          <a:p>
            <a:pPr marL="0" indent="0">
              <a:buNone/>
            </a:pPr>
            <a:r>
              <a:rPr lang="en-AU" sz="1700" i="1" dirty="0"/>
              <a:t>Does not mean that SMEs are not willing to engage in sustainability, but we do need to break down barriers. </a:t>
            </a:r>
          </a:p>
          <a:p>
            <a:endParaRPr lang="en-AU" sz="1700" dirty="0"/>
          </a:p>
          <a:p>
            <a:pPr marL="0" indent="0">
              <a:buNone/>
            </a:pPr>
            <a:r>
              <a:rPr lang="en-AU" sz="1700" dirty="0"/>
              <a:t>Importance of regional “sustainability clusters”… </a:t>
            </a:r>
          </a:p>
          <a:p>
            <a:endParaRPr lang="en-AU" sz="1700" dirty="0"/>
          </a:p>
          <a:p>
            <a:endParaRPr lang="en-AU" sz="1700" dirty="0"/>
          </a:p>
        </p:txBody>
      </p:sp>
    </p:spTree>
    <p:extLst>
      <p:ext uri="{BB962C8B-B14F-4D97-AF65-F5344CB8AC3E}">
        <p14:creationId xmlns:p14="http://schemas.microsoft.com/office/powerpoint/2010/main" val="90126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lnSpc>
                <a:spcPct val="90000"/>
              </a:lnSpc>
            </a:pPr>
            <a:r>
              <a:rPr lang="en-AU" sz="3200">
                <a:solidFill>
                  <a:srgbClr val="FFFFFF"/>
                </a:solidFill>
              </a:rPr>
              <a:t>Challenge 7: Technical expertise vs local knowledge </a:t>
            </a:r>
          </a:p>
        </p:txBody>
      </p:sp>
      <p:sp>
        <p:nvSpPr>
          <p:cNvPr id="3" name="Content Placeholder 2"/>
          <p:cNvSpPr>
            <a:spLocks noGrp="1"/>
          </p:cNvSpPr>
          <p:nvPr>
            <p:ph idx="1"/>
          </p:nvPr>
        </p:nvSpPr>
        <p:spPr>
          <a:xfrm>
            <a:off x="3840480" y="804672"/>
            <a:ext cx="4711446" cy="5248656"/>
          </a:xfrm>
        </p:spPr>
        <p:txBody>
          <a:bodyPr anchor="ctr">
            <a:normAutofit/>
          </a:bodyPr>
          <a:lstStyle/>
          <a:p>
            <a:endParaRPr lang="en-AU" sz="1700" dirty="0"/>
          </a:p>
          <a:p>
            <a:r>
              <a:rPr lang="en-AU" sz="1700" dirty="0"/>
              <a:t>A need for standardised information </a:t>
            </a:r>
          </a:p>
          <a:p>
            <a:pPr marL="0" indent="0">
              <a:buNone/>
            </a:pPr>
            <a:r>
              <a:rPr lang="en-AU" sz="1700" dirty="0"/>
              <a:t>	vs a need for bespoke solutions? </a:t>
            </a:r>
          </a:p>
          <a:p>
            <a:endParaRPr lang="en-AU" sz="1700" dirty="0"/>
          </a:p>
          <a:p>
            <a:r>
              <a:rPr lang="en-AU" sz="1700" dirty="0"/>
              <a:t>An industry with low technical expertise, few “spare” resources and high staff turnover needs to predict impacts, measure indicators and implement solutions </a:t>
            </a:r>
          </a:p>
          <a:p>
            <a:endParaRPr lang="en-AU" sz="1700" dirty="0"/>
          </a:p>
          <a:p>
            <a:pPr marL="266700" indent="0">
              <a:buNone/>
            </a:pPr>
            <a:r>
              <a:rPr lang="en-AU" sz="1700" u="sng" dirty="0"/>
              <a:t>THAT ARE SUITED TO THEIR ENVIRONMENT, THEIR BUSINESS, THEIR CLIENTS, THEIR RESOURCES! </a:t>
            </a:r>
          </a:p>
          <a:p>
            <a:endParaRPr lang="en-AU" sz="1700" dirty="0"/>
          </a:p>
          <a:p>
            <a:pPr lvl="1"/>
            <a:endParaRPr lang="en-AU" sz="1700" dirty="0"/>
          </a:p>
        </p:txBody>
      </p:sp>
    </p:spTree>
    <p:extLst>
      <p:ext uri="{BB962C8B-B14F-4D97-AF65-F5344CB8AC3E}">
        <p14:creationId xmlns:p14="http://schemas.microsoft.com/office/powerpoint/2010/main" val="31582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2562119" cy="4392488"/>
          </a:xfrm>
          <a:solidFill>
            <a:schemeClr val="accent4">
              <a:lumMod val="75000"/>
            </a:schemeClr>
          </a:solidFill>
        </p:spPr>
        <p:txBody>
          <a:bodyPr>
            <a:normAutofit/>
          </a:bodyPr>
          <a:lstStyle/>
          <a:p>
            <a:r>
              <a:rPr lang="en-AU" sz="3700" dirty="0">
                <a:solidFill>
                  <a:srgbClr val="FFFFFF"/>
                </a:solidFill>
              </a:rPr>
              <a:t>Theory of Planned Behaviour </a:t>
            </a:r>
          </a:p>
        </p:txBody>
      </p:sp>
      <p:graphicFrame>
        <p:nvGraphicFramePr>
          <p:cNvPr id="5" name="Content Placeholder 2">
            <a:extLst>
              <a:ext uri="{FF2B5EF4-FFF2-40B4-BE49-F238E27FC236}">
                <a16:creationId xmlns:a16="http://schemas.microsoft.com/office/drawing/2014/main" id="{E505B15F-BF42-4ECF-A1A6-ACE9E0679D92}"/>
              </a:ext>
            </a:extLst>
          </p:cNvPr>
          <p:cNvGraphicFramePr>
            <a:graphicFrameLocks noGrp="1"/>
          </p:cNvGraphicFramePr>
          <p:nvPr>
            <p:ph idx="1"/>
            <p:extLst>
              <p:ext uri="{D42A27DB-BD31-4B8C-83A1-F6EECF244321}">
                <p14:modId xmlns:p14="http://schemas.microsoft.com/office/powerpoint/2010/main" val="3224999286"/>
              </p:ext>
            </p:extLst>
          </p:nvPr>
        </p:nvGraphicFramePr>
        <p:xfrm>
          <a:off x="3651282" y="-125781"/>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67888D8-48F4-46C9-9163-D2FA8E8C5B8A}"/>
              </a:ext>
            </a:extLst>
          </p:cNvPr>
          <p:cNvSpPr txBox="1"/>
          <p:nvPr/>
        </p:nvSpPr>
        <p:spPr>
          <a:xfrm>
            <a:off x="503548" y="5373216"/>
            <a:ext cx="8640452" cy="738664"/>
          </a:xfrm>
          <a:prstGeom prst="rect">
            <a:avLst/>
          </a:prstGeom>
          <a:noFill/>
        </p:spPr>
        <p:txBody>
          <a:bodyPr wrap="square" rtlCol="0">
            <a:spAutoFit/>
          </a:bodyPr>
          <a:lstStyle/>
          <a:p>
            <a:r>
              <a:rPr lang="en-AU" sz="2400" dirty="0"/>
              <a:t>All needed to generate pro-environmental behaviour!</a:t>
            </a:r>
            <a:endParaRPr lang="en-US" sz="2400" dirty="0"/>
          </a:p>
          <a:p>
            <a:endParaRPr lang="en-AU" dirty="0"/>
          </a:p>
        </p:txBody>
      </p:sp>
    </p:spTree>
    <p:extLst>
      <p:ext uri="{BB962C8B-B14F-4D97-AF65-F5344CB8AC3E}">
        <p14:creationId xmlns:p14="http://schemas.microsoft.com/office/powerpoint/2010/main" val="164211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9971" y="1783959"/>
            <a:ext cx="3483937" cy="2889114"/>
          </a:xfrm>
        </p:spPr>
        <p:txBody>
          <a:bodyPr vert="horz" lIns="91440" tIns="45720" rIns="91440" bIns="45720" rtlCol="0" anchor="b">
            <a:normAutofit/>
          </a:bodyPr>
          <a:lstStyle/>
          <a:p>
            <a:pPr>
              <a:lnSpc>
                <a:spcPct val="90000"/>
              </a:lnSpc>
            </a:pPr>
            <a:r>
              <a:rPr lang="en-US" sz="5600">
                <a:solidFill>
                  <a:schemeClr val="tx1"/>
                </a:solidFill>
              </a:rPr>
              <a:t>Climate change </a:t>
            </a:r>
          </a:p>
        </p:txBody>
      </p:sp>
      <p:sp>
        <p:nvSpPr>
          <p:cNvPr id="75" name="Freeform: Shape 7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Image result for elephant in the room"/>
          <p:cNvPicPr>
            <a:picLocks noChangeAspect="1" noChangeArrowheads="1"/>
          </p:cNvPicPr>
          <p:nvPr/>
        </p:nvPicPr>
        <p:blipFill rotWithShape="1">
          <a:blip r:embed="rId2">
            <a:extLst>
              <a:ext uri="{28A0092B-C50C-407E-A947-70E740481C1C}">
                <a14:useLocalDpi xmlns:a14="http://schemas.microsoft.com/office/drawing/2010/main" val="0"/>
              </a:ext>
            </a:extLst>
          </a:blip>
          <a:srcRect l="17698" r="21272" b="-2"/>
          <a:stretch/>
        </p:blipFill>
        <p:spPr bwMode="auto">
          <a:xfrm>
            <a:off x="53905" y="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AutoShape 4" descr="Image result for elephant in the room"/>
          <p:cNvSpPr>
            <a:spLocks noChangeAspect="1" noChangeArrowheads="1"/>
          </p:cNvSpPr>
          <p:nvPr/>
        </p:nvSpPr>
        <p:spPr bwMode="auto">
          <a:xfrm>
            <a:off x="2411760" y="2873375"/>
            <a:ext cx="469990" cy="469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1615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dirty="0"/>
          </a:p>
        </p:txBody>
      </p:sp>
      <p:pic>
        <p:nvPicPr>
          <p:cNvPr id="7" name="kJ5dQEliuN8"/>
          <p:cNvPicPr>
            <a:picLocks noRot="1" noChangeAspect="1"/>
          </p:cNvPicPr>
          <p:nvPr>
            <a:videoFile r:link="rId1"/>
          </p:nvPr>
        </p:nvPicPr>
        <p:blipFill>
          <a:blip r:embed="rId3"/>
          <a:stretch>
            <a:fillRect/>
          </a:stretch>
        </p:blipFill>
        <p:spPr>
          <a:xfrm>
            <a:off x="451280" y="1628800"/>
            <a:ext cx="8320925" cy="4680520"/>
          </a:xfrm>
          <a:prstGeom prst="rect">
            <a:avLst/>
          </a:prstGeom>
        </p:spPr>
      </p:pic>
    </p:spTree>
    <p:extLst>
      <p:ext uri="{BB962C8B-B14F-4D97-AF65-F5344CB8AC3E}">
        <p14:creationId xmlns:p14="http://schemas.microsoft.com/office/powerpoint/2010/main" val="288698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647271" y="1012004"/>
            <a:ext cx="2562119" cy="4795408"/>
          </a:xfrm>
        </p:spPr>
        <p:txBody>
          <a:bodyPr>
            <a:normAutofit/>
          </a:bodyPr>
          <a:lstStyle/>
          <a:p>
            <a:r>
              <a:rPr lang="en-AU">
                <a:solidFill>
                  <a:srgbClr val="FFFFFF"/>
                </a:solidFill>
              </a:rPr>
              <a:t>Tourism’s carbon footprint. </a:t>
            </a:r>
          </a:p>
        </p:txBody>
      </p:sp>
      <p:sp>
        <p:nvSpPr>
          <p:cNvPr id="6" name="Rectangle 5"/>
          <p:cNvSpPr/>
          <p:nvPr/>
        </p:nvSpPr>
        <p:spPr>
          <a:xfrm>
            <a:off x="2286000" y="2413338"/>
            <a:ext cx="4572000" cy="369332"/>
          </a:xfrm>
          <a:prstGeom prst="rect">
            <a:avLst/>
          </a:prstGeom>
        </p:spPr>
        <p:txBody>
          <a:bodyPr>
            <a:spAutoFit/>
          </a:bodyPr>
          <a:lstStyle/>
          <a:p>
            <a:pPr>
              <a:spcAft>
                <a:spcPts val="600"/>
              </a:spcAft>
            </a:pPr>
            <a:r>
              <a:rPr lang="en-US">
                <a:solidFill>
                  <a:srgbClr val="222222"/>
                </a:solidFill>
                <a:latin typeface="Lora"/>
              </a:rPr>
              <a:t> </a:t>
            </a:r>
            <a:endParaRPr lang="en-AU"/>
          </a:p>
        </p:txBody>
      </p:sp>
      <p:graphicFrame>
        <p:nvGraphicFramePr>
          <p:cNvPr id="41" name="Content Placeholder 4">
            <a:extLst>
              <a:ext uri="{FF2B5EF4-FFF2-40B4-BE49-F238E27FC236}">
                <a16:creationId xmlns:a16="http://schemas.microsoft.com/office/drawing/2014/main" id="{E00DED4D-A950-43BD-A7EE-8D819321C057}"/>
              </a:ext>
            </a:extLst>
          </p:cNvPr>
          <p:cNvGraphicFramePr>
            <a:graphicFrameLocks noGrp="1"/>
          </p:cNvGraphicFramePr>
          <p:nvPr>
            <p:ph idx="1"/>
            <p:extLst>
              <p:ext uri="{D42A27DB-BD31-4B8C-83A1-F6EECF244321}">
                <p14:modId xmlns:p14="http://schemas.microsoft.com/office/powerpoint/2010/main" val="74260879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1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AU" sz="3100" dirty="0">
                <a:solidFill>
                  <a:srgbClr val="FFFFFF"/>
                </a:solidFill>
              </a:rPr>
              <a:t>Overview – is tourism sustainable?</a:t>
            </a:r>
          </a:p>
        </p:txBody>
      </p:sp>
      <p:graphicFrame>
        <p:nvGraphicFramePr>
          <p:cNvPr id="5" name="Content Placeholder 2">
            <a:extLst>
              <a:ext uri="{FF2B5EF4-FFF2-40B4-BE49-F238E27FC236}">
                <a16:creationId xmlns:a16="http://schemas.microsoft.com/office/drawing/2014/main" id="{0BB9523C-2EBA-4D36-A089-15157A9A6A3A}"/>
              </a:ext>
            </a:extLst>
          </p:cNvPr>
          <p:cNvGraphicFramePr>
            <a:graphicFrameLocks noGrp="1"/>
          </p:cNvGraphicFramePr>
          <p:nvPr>
            <p:ph idx="1"/>
            <p:extLst>
              <p:ext uri="{D42A27DB-BD31-4B8C-83A1-F6EECF244321}">
                <p14:modId xmlns:p14="http://schemas.microsoft.com/office/powerpoint/2010/main" val="13852385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54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16137" y="640263"/>
            <a:ext cx="4653738" cy="1344975"/>
          </a:xfrm>
        </p:spPr>
        <p:txBody>
          <a:bodyPr>
            <a:normAutofit/>
          </a:bodyPr>
          <a:lstStyle/>
          <a:p>
            <a:r>
              <a:rPr lang="en-AU" sz="3500"/>
              <a:t>Why is tourism’s footprint so high? </a:t>
            </a:r>
          </a:p>
        </p:txBody>
      </p:sp>
      <p:sp>
        <p:nvSpPr>
          <p:cNvPr id="5" name="Content Placeholder 4"/>
          <p:cNvSpPr>
            <a:spLocks noGrp="1"/>
          </p:cNvSpPr>
          <p:nvPr>
            <p:ph idx="1"/>
          </p:nvPr>
        </p:nvSpPr>
        <p:spPr>
          <a:xfrm>
            <a:off x="616136" y="2121762"/>
            <a:ext cx="4653738" cy="3626917"/>
          </a:xfrm>
        </p:spPr>
        <p:txBody>
          <a:bodyPr>
            <a:normAutofit fontScale="92500" lnSpcReduction="10000"/>
          </a:bodyPr>
          <a:lstStyle/>
          <a:p>
            <a:pPr>
              <a:lnSpc>
                <a:spcPct val="90000"/>
              </a:lnSpc>
            </a:pPr>
            <a:r>
              <a:rPr lang="en-AU" sz="2000" dirty="0"/>
              <a:t>Carbon intensive sector! </a:t>
            </a:r>
          </a:p>
          <a:p>
            <a:pPr>
              <a:lnSpc>
                <a:spcPct val="90000"/>
              </a:lnSpc>
            </a:pPr>
            <a:endParaRPr lang="en-AU" sz="2000" dirty="0"/>
          </a:p>
          <a:p>
            <a:pPr>
              <a:lnSpc>
                <a:spcPct val="90000"/>
              </a:lnSpc>
            </a:pPr>
            <a:r>
              <a:rPr lang="en-AU" sz="2000" dirty="0"/>
              <a:t>Plus all the factors outlined above </a:t>
            </a:r>
          </a:p>
          <a:p>
            <a:pPr marL="274320" lvl="1" indent="0">
              <a:lnSpc>
                <a:spcPct val="90000"/>
              </a:lnSpc>
              <a:buNone/>
            </a:pPr>
            <a:r>
              <a:rPr lang="en-AU" i="1" dirty="0"/>
              <a:t>Think of it like this: next time you board an Airbus 380, only 5 to 10 passengers offset their carbon emissions…</a:t>
            </a:r>
          </a:p>
          <a:p>
            <a:pPr>
              <a:lnSpc>
                <a:spcPct val="90000"/>
              </a:lnSpc>
            </a:pPr>
            <a:endParaRPr lang="en-AU" sz="2000" dirty="0"/>
          </a:p>
          <a:p>
            <a:pPr>
              <a:lnSpc>
                <a:spcPct val="90000"/>
              </a:lnSpc>
            </a:pPr>
            <a:endParaRPr lang="en-AU" sz="2000" dirty="0"/>
          </a:p>
          <a:p>
            <a:pPr>
              <a:lnSpc>
                <a:spcPct val="90000"/>
              </a:lnSpc>
            </a:pPr>
            <a:r>
              <a:rPr lang="en-AU" sz="2000" dirty="0"/>
              <a:t>Airlines and maritime services (cruise ships) fall outside of the Paris Agreements and are self-regulated. </a:t>
            </a:r>
          </a:p>
          <a:p>
            <a:pPr>
              <a:lnSpc>
                <a:spcPct val="90000"/>
              </a:lnSpc>
            </a:pPr>
            <a:endParaRPr lang="en-AU" sz="1300" dirty="0"/>
          </a:p>
          <a:p>
            <a:pPr>
              <a:lnSpc>
                <a:spcPct val="90000"/>
              </a:lnSpc>
            </a:pPr>
            <a:endParaRPr lang="en-AU" sz="1300" dirty="0"/>
          </a:p>
        </p:txBody>
      </p:sp>
      <p:pic>
        <p:nvPicPr>
          <p:cNvPr id="6" name="Picture 5"/>
          <p:cNvPicPr>
            <a:picLocks noChangeAspect="1"/>
          </p:cNvPicPr>
          <p:nvPr/>
        </p:nvPicPr>
        <p:blipFill>
          <a:blip r:embed="rId2"/>
          <a:stretch>
            <a:fillRect/>
          </a:stretch>
        </p:blipFill>
        <p:spPr>
          <a:xfrm>
            <a:off x="5839455" y="1985238"/>
            <a:ext cx="3031807" cy="909542"/>
          </a:xfrm>
          <a:prstGeom prst="rect">
            <a:avLst/>
          </a:prstGeom>
        </p:spPr>
      </p:pic>
      <p:pic>
        <p:nvPicPr>
          <p:cNvPr id="2050" name="Picture 2" descr="Image result for qantas airbus a38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72991" y="3269547"/>
            <a:ext cx="3031807" cy="171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63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3C6D-45C7-8F74-F994-793CE9F75112}"/>
              </a:ext>
            </a:extLst>
          </p:cNvPr>
          <p:cNvSpPr>
            <a:spLocks noGrp="1"/>
          </p:cNvSpPr>
          <p:nvPr>
            <p:ph type="title"/>
          </p:nvPr>
        </p:nvSpPr>
        <p:spPr/>
        <p:txBody>
          <a:bodyPr/>
          <a:lstStyle/>
          <a:p>
            <a:r>
              <a:rPr lang="en-AU" dirty="0"/>
              <a:t>Next up… </a:t>
            </a:r>
          </a:p>
        </p:txBody>
      </p:sp>
      <p:sp>
        <p:nvSpPr>
          <p:cNvPr id="3" name="Content Placeholder 2">
            <a:extLst>
              <a:ext uri="{FF2B5EF4-FFF2-40B4-BE49-F238E27FC236}">
                <a16:creationId xmlns:a16="http://schemas.microsoft.com/office/drawing/2014/main" id="{F1F7F598-C93F-F9D3-746A-B939C77DFDEC}"/>
              </a:ext>
            </a:extLst>
          </p:cNvPr>
          <p:cNvSpPr>
            <a:spLocks noGrp="1"/>
          </p:cNvSpPr>
          <p:nvPr>
            <p:ph idx="1"/>
          </p:nvPr>
        </p:nvSpPr>
        <p:spPr/>
        <p:txBody>
          <a:bodyPr/>
          <a:lstStyle/>
          <a:p>
            <a:r>
              <a:rPr lang="en-AU" dirty="0"/>
              <a:t>If there are so many challenges to sustainable tourism, why is it that we see it popping up in certain businesses and destinations (but not others)? </a:t>
            </a:r>
          </a:p>
          <a:p>
            <a:pPr marL="0" indent="0">
              <a:buNone/>
            </a:pPr>
            <a:r>
              <a:rPr lang="en-AU" dirty="0"/>
              <a:t>	i.e. what is the role </a:t>
            </a:r>
            <a:r>
              <a:rPr lang="en-AU"/>
              <a:t>of ethics in all this? </a:t>
            </a:r>
          </a:p>
        </p:txBody>
      </p:sp>
    </p:spTree>
    <p:extLst>
      <p:ext uri="{BB962C8B-B14F-4D97-AF65-F5344CB8AC3E}">
        <p14:creationId xmlns:p14="http://schemas.microsoft.com/office/powerpoint/2010/main" val="70419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05737-E360-4C9D-A8FA-76F39AB4C4CE}"/>
              </a:ext>
            </a:extLst>
          </p:cNvPr>
          <p:cNvSpPr>
            <a:spLocks noGrp="1"/>
          </p:cNvSpPr>
          <p:nvPr>
            <p:ph type="title"/>
          </p:nvPr>
        </p:nvSpPr>
        <p:spPr>
          <a:xfrm>
            <a:off x="628650" y="963877"/>
            <a:ext cx="2620771" cy="4930246"/>
          </a:xfrm>
        </p:spPr>
        <p:txBody>
          <a:bodyPr>
            <a:normAutofit/>
          </a:bodyPr>
          <a:lstStyle/>
          <a:p>
            <a:pPr algn="r"/>
            <a:r>
              <a:rPr lang="en-AU" sz="3400">
                <a:solidFill>
                  <a:schemeClr val="accent1"/>
                </a:solidFill>
              </a:rPr>
              <a:t>Sustainable Tourism </a:t>
            </a:r>
            <a:br>
              <a:rPr lang="en-AU" sz="3400">
                <a:solidFill>
                  <a:schemeClr val="accent1"/>
                </a:solidFill>
              </a:rPr>
            </a:br>
            <a:endParaRPr lang="en-AU" sz="3400">
              <a:solidFill>
                <a:schemeClr val="accent1"/>
              </a:solidFill>
            </a:endParaRPr>
          </a:p>
        </p:txBody>
      </p:sp>
      <p:cxnSp>
        <p:nvCxnSpPr>
          <p:cNvPr id="73" name="Straight Connector 7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2FBD0E-717D-43D4-917D-BDE3FF8B537A}"/>
              </a:ext>
            </a:extLst>
          </p:cNvPr>
          <p:cNvSpPr>
            <a:spLocks noGrp="1"/>
          </p:cNvSpPr>
          <p:nvPr>
            <p:ph idx="1"/>
          </p:nvPr>
        </p:nvSpPr>
        <p:spPr>
          <a:xfrm>
            <a:off x="3732023" y="963877"/>
            <a:ext cx="4944432" cy="4930246"/>
          </a:xfrm>
        </p:spPr>
        <p:txBody>
          <a:bodyPr anchor="ctr">
            <a:normAutofit/>
          </a:bodyPr>
          <a:lstStyle/>
          <a:p>
            <a:pPr marL="0" indent="0">
              <a:buNone/>
            </a:pPr>
            <a:r>
              <a:rPr lang="en-US" sz="2100" dirty="0">
                <a:latin typeface="Comic Sans MS" pitchFamily="66" charset="0"/>
              </a:rPr>
              <a:t>= tourism development that meets the needs of the present without compromising the ability of future generations to meet their own needs.</a:t>
            </a:r>
          </a:p>
          <a:p>
            <a:endParaRPr lang="en-AU" sz="2100" dirty="0"/>
          </a:p>
        </p:txBody>
      </p:sp>
      <p:sp>
        <p:nvSpPr>
          <p:cNvPr id="15362" name="Slide Number Placeholder 5"/>
          <p:cNvSpPr>
            <a:spLocks noGrp="1"/>
          </p:cNvSpPr>
          <p:nvPr>
            <p:ph type="sldNum" sz="quarter" idx="12"/>
          </p:nvPr>
        </p:nvSpPr>
        <p:spPr bwMode="auto">
          <a:xfrm>
            <a:off x="7928637" y="6033479"/>
            <a:ext cx="58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Ctr="0" compatLnSpc="1">
            <a:prstTxWarp prst="textNoShape">
              <a:avLst/>
            </a:prstTxWarp>
            <a:norm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eaLnBrk="1" hangingPunct="1">
              <a:spcAft>
                <a:spcPts val="600"/>
              </a:spcAft>
            </a:pPr>
            <a:fld id="{C2E953B5-CEE1-4538-B06E-705344A51361}" type="slidenum">
              <a:rPr lang="en-AU" sz="900" b="0">
                <a:solidFill>
                  <a:schemeClr val="tx1">
                    <a:alpha val="80000"/>
                  </a:schemeClr>
                </a:solidFill>
              </a:rPr>
              <a:pPr eaLnBrk="1" hangingPunct="1">
                <a:spcAft>
                  <a:spcPts val="600"/>
                </a:spcAft>
              </a:pPr>
              <a:t>3</a:t>
            </a:fld>
            <a:endParaRPr lang="en-AU" sz="900" b="0">
              <a:solidFill>
                <a:schemeClr val="tx1">
                  <a:alpha val="80000"/>
                </a:schemeClr>
              </a:solidFill>
            </a:endParaRPr>
          </a:p>
        </p:txBody>
      </p:sp>
    </p:spTree>
    <p:extLst>
      <p:ext uri="{BB962C8B-B14F-4D97-AF65-F5344CB8AC3E}">
        <p14:creationId xmlns:p14="http://schemas.microsoft.com/office/powerpoint/2010/main" val="309614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30607"/>
            <a:ext cx="8229600" cy="990600"/>
          </a:xfrm>
        </p:spPr>
        <p:txBody>
          <a:bodyPr/>
          <a:lstStyle/>
          <a:p>
            <a:r>
              <a:rPr lang="en-AU" dirty="0"/>
              <a:t>Sustainable Tourism should</a:t>
            </a:r>
          </a:p>
        </p:txBody>
      </p:sp>
      <p:sp>
        <p:nvSpPr>
          <p:cNvPr id="163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eaLnBrk="1" hangingPunct="1"/>
            <a:fld id="{EAB449BA-8354-4440-8A23-C4450648BAEA}" type="slidenum">
              <a:rPr lang="en-AU" b="0">
                <a:solidFill>
                  <a:srgbClr val="FFFFFF"/>
                </a:solidFill>
              </a:rPr>
              <a:pPr eaLnBrk="1" hangingPunct="1"/>
              <a:t>4</a:t>
            </a:fld>
            <a:endParaRPr lang="en-AU" b="0">
              <a:solidFill>
                <a:srgbClr val="FFFFFF"/>
              </a:solidFill>
            </a:endParaRPr>
          </a:p>
        </p:txBody>
      </p:sp>
      <p:sp>
        <p:nvSpPr>
          <p:cNvPr id="16390" name="Text Box 10"/>
          <p:cNvSpPr txBox="1">
            <a:spLocks noChangeArrowheads="1"/>
          </p:cNvSpPr>
          <p:nvPr/>
        </p:nvSpPr>
        <p:spPr bwMode="auto">
          <a:xfrm>
            <a:off x="230882" y="1524000"/>
            <a:ext cx="89131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marL="365125" indent="-365125" eaLnBrk="1" hangingPunct="1">
              <a:spcBef>
                <a:spcPct val="50000"/>
              </a:spcBef>
            </a:pPr>
            <a:r>
              <a:rPr lang="en-US" sz="2400" b="0" dirty="0">
                <a:latin typeface="+mn-lt"/>
              </a:rPr>
              <a:t>1. Make optimal use of environmental resources that constitute a key element in tourism development, maintain essential ecological processes and help to conserve natural heritage and beauty </a:t>
            </a:r>
          </a:p>
        </p:txBody>
      </p:sp>
      <p:sp>
        <p:nvSpPr>
          <p:cNvPr id="7" name="Text Box 10"/>
          <p:cNvSpPr txBox="1">
            <a:spLocks noChangeArrowheads="1"/>
          </p:cNvSpPr>
          <p:nvPr/>
        </p:nvSpPr>
        <p:spPr bwMode="auto">
          <a:xfrm>
            <a:off x="235397" y="3196453"/>
            <a:ext cx="891311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marL="365125" indent="-365125" eaLnBrk="1" hangingPunct="1">
              <a:spcBef>
                <a:spcPct val="50000"/>
              </a:spcBef>
            </a:pPr>
            <a:r>
              <a:rPr lang="en-US" sz="2400" b="0" dirty="0">
                <a:latin typeface="+mn-lt"/>
              </a:rPr>
              <a:t>2. Respect the socio-cultural authenticity of host communities, conserve their built and living cultural heritage and traditional values and contribute to their inter-cultural understanding and tolerance. </a:t>
            </a:r>
          </a:p>
          <a:p>
            <a:pPr marL="365125" indent="-365125" eaLnBrk="1" hangingPunct="1">
              <a:spcBef>
                <a:spcPct val="50000"/>
              </a:spcBef>
            </a:pPr>
            <a:r>
              <a:rPr lang="en-US" sz="2400" b="0" dirty="0">
                <a:latin typeface="+mn-lt"/>
              </a:rPr>
              <a:t>3. Ensure viable, long-term economic operations, providing socio-economic benefits to all stakeholders that are fairly distributed, including stable employment, and income earning opportunities and social services to host communities and contributing to poverty alleviation. </a:t>
            </a:r>
          </a:p>
        </p:txBody>
      </p:sp>
    </p:spTree>
    <p:extLst>
      <p:ext uri="{BB962C8B-B14F-4D97-AF65-F5344CB8AC3E}">
        <p14:creationId xmlns:p14="http://schemas.microsoft.com/office/powerpoint/2010/main" val="378367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251520" y="260648"/>
            <a:ext cx="8712968" cy="1143000"/>
          </a:xfrm>
        </p:spPr>
        <p:txBody>
          <a:bodyPr>
            <a:normAutofit fontScale="90000"/>
          </a:bodyPr>
          <a:lstStyle/>
          <a:p>
            <a:r>
              <a:rPr lang="en-AU" dirty="0"/>
              <a:t>Global tourism: size (demand &amp; supply)</a:t>
            </a:r>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2826505555"/>
              </p:ext>
            </p:extLst>
          </p:nvPr>
        </p:nvGraphicFramePr>
        <p:xfrm>
          <a:off x="432655" y="1916832"/>
          <a:ext cx="8278689" cy="3505200"/>
        </p:xfrm>
        <a:graphic>
          <a:graphicData uri="http://schemas.openxmlformats.org/drawingml/2006/table">
            <a:tbl>
              <a:tblPr/>
              <a:tblGrid>
                <a:gridCol w="215800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3816425">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rgbClr val="FFFFFF"/>
                          </a:solidFill>
                          <a:effectLst/>
                          <a:latin typeface="Arial" charset="0"/>
                          <a:ea typeface="ＭＳ Ｐゴシック" charset="0"/>
                          <a:cs typeface="Arial" charset="0"/>
                        </a:rPr>
                        <a:t>Concept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a:ln>
                            <a:noFill/>
                          </a:ln>
                          <a:solidFill>
                            <a:srgbClr val="FFFFFF"/>
                          </a:solidFill>
                          <a:effectLst/>
                          <a:latin typeface="Arial" charset="0"/>
                          <a:ea typeface="ＭＳ Ｐゴシック" charset="0"/>
                          <a:cs typeface="Arial" charset="0"/>
                        </a:rPr>
                        <a:t>Basis &amp; Scope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rgbClr val="FFFFFF"/>
                          </a:solidFill>
                          <a:effectLst/>
                          <a:latin typeface="Arial" charset="0"/>
                          <a:ea typeface="ＭＳ Ｐゴシック" charset="0"/>
                          <a:cs typeface="Arial" charset="0"/>
                        </a:rPr>
                        <a:t>Use and Limitations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a:ln>
                            <a:noFill/>
                          </a:ln>
                          <a:solidFill>
                            <a:srgbClr val="000000"/>
                          </a:solidFill>
                          <a:effectLst/>
                          <a:latin typeface="Arial" charset="0"/>
                          <a:ea typeface="ＭＳ Ｐゴシック" charset="0"/>
                          <a:cs typeface="Arial" charset="0"/>
                        </a:rPr>
                        <a:t>The tourism industry is everything linked with tourism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All activities of all tourists are inferred to reflect </a:t>
                      </a:r>
                      <a:r>
                        <a:rPr kumimoji="0" lang="ja-JP" altLang="en-AU" sz="1600" b="0" i="0" u="none" strike="noStrike" cap="none" normalizeH="0" baseline="0" dirty="0">
                          <a:ln>
                            <a:noFill/>
                          </a:ln>
                          <a:solidFill>
                            <a:srgbClr val="000000"/>
                          </a:solidFill>
                          <a:effectLst/>
                          <a:latin typeface="Arial" charset="0"/>
                          <a:ea typeface="ＭＳ Ｐゴシック" charset="0"/>
                          <a:cs typeface="Arial" charset="0"/>
                        </a:rPr>
                        <a:t>‘</a:t>
                      </a:r>
                      <a:r>
                        <a:rPr kumimoji="0" lang="en-AU" sz="1600" b="0" i="0" u="none" strike="noStrike" cap="none" normalizeH="0" baseline="0" dirty="0">
                          <a:ln>
                            <a:noFill/>
                          </a:ln>
                          <a:solidFill>
                            <a:srgbClr val="000000"/>
                          </a:solidFill>
                          <a:effectLst/>
                          <a:latin typeface="Arial" charset="0"/>
                          <a:ea typeface="ＭＳ Ｐゴシック" charset="0"/>
                          <a:cs typeface="Arial" charset="0"/>
                        </a:rPr>
                        <a:t>the industry</a:t>
                      </a:r>
                      <a:r>
                        <a:rPr kumimoji="0" lang="ja-JP" altLang="en-AU" sz="1600" b="0" i="0" u="none" strike="noStrike" cap="none" normalizeH="0" baseline="0" dirty="0">
                          <a:ln>
                            <a:noFill/>
                          </a:ln>
                          <a:solidFill>
                            <a:srgbClr val="000000"/>
                          </a:solidFill>
                          <a:effectLst/>
                          <a:latin typeface="Arial" charset="0"/>
                          <a:ea typeface="ＭＳ Ｐゴシック" charset="0"/>
                          <a:cs typeface="Arial" charset="0"/>
                        </a:rPr>
                        <a:t>’</a:t>
                      </a:r>
                      <a:endParaRPr kumimoji="0" lang="en-AU" sz="1600" b="0" i="0" u="none" strike="noStrike" cap="none" normalizeH="0" baseline="0" dirty="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Useful as a measure of tourism’s economic impact, but misleading as a guide for management, policy, planning and sustainable tourism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3"/>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Tourism industries as collections of organisations in the business of tourism, working cooperatively to some degree and possibly competing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a:ln>
                            <a:noFill/>
                          </a:ln>
                          <a:solidFill>
                            <a:srgbClr val="000000"/>
                          </a:solidFill>
                          <a:effectLst/>
                          <a:latin typeface="Arial" charset="0"/>
                          <a:ea typeface="ＭＳ Ｐゴシック" charset="0"/>
                          <a:cs typeface="Arial" charset="0"/>
                        </a:rPr>
                        <a:t>Any such industry includes only organisations with business strategies focused on tourists and with linkages via managed cooperative networks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Useful as a guide for management, policy, planning and sustainable tourism. It reduces the size and importance of tourism industries, but not of tourism. It is difficult to identify and measure such industries, as every supplier must be assessed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A"/>
                    </a:solidFill>
                  </a:tcPr>
                </a:tc>
                <a:extLst>
                  <a:ext uri="{0D108BD9-81ED-4DB2-BD59-A6C34878D82A}">
                    <a16:rowId xmlns:a16="http://schemas.microsoft.com/office/drawing/2014/main" val="10002"/>
                  </a:ext>
                </a:extLst>
              </a:tr>
            </a:tbl>
          </a:graphicData>
        </a:graphic>
      </p:graphicFrame>
      <p:sp>
        <p:nvSpPr>
          <p:cNvPr id="184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16E7B88-F616-8F46-8385-F4A42699CF41}" type="slidenum">
              <a:rPr lang="en-AU" sz="1400"/>
              <a:pPr/>
              <a:t>5</a:t>
            </a:fld>
            <a:endParaRPr lang="en-AU" sz="1400"/>
          </a:p>
        </p:txBody>
      </p:sp>
    </p:spTree>
    <p:extLst>
      <p:ext uri="{BB962C8B-B14F-4D97-AF65-F5344CB8AC3E}">
        <p14:creationId xmlns:p14="http://schemas.microsoft.com/office/powerpoint/2010/main" val="389918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Is tourism currently sustainable ?</a:t>
            </a:r>
          </a:p>
        </p:txBody>
      </p:sp>
      <p:pic>
        <p:nvPicPr>
          <p:cNvPr id="2050" name="Picture 2" descr="Image result for sustainable or n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19" y="1844824"/>
            <a:ext cx="7744440" cy="387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271" y="1012004"/>
            <a:ext cx="2562119" cy="4795408"/>
          </a:xfrm>
          <a:solidFill>
            <a:schemeClr val="accent4">
              <a:lumMod val="75000"/>
            </a:schemeClr>
          </a:solidFill>
        </p:spPr>
        <p:txBody>
          <a:bodyPr vert="horz" lIns="91440" tIns="45720" rIns="91440" bIns="45720" rtlCol="0" anchor="ctr">
            <a:normAutofit/>
          </a:bodyPr>
          <a:lstStyle/>
          <a:p>
            <a:pPr>
              <a:lnSpc>
                <a:spcPct val="90000"/>
              </a:lnSpc>
            </a:pPr>
            <a:r>
              <a:rPr lang="en-US" sz="4400" dirty="0">
                <a:solidFill>
                  <a:srgbClr val="FFFFFF"/>
                </a:solidFill>
              </a:rPr>
              <a:t>If not, why not? </a:t>
            </a:r>
          </a:p>
        </p:txBody>
      </p:sp>
      <p:graphicFrame>
        <p:nvGraphicFramePr>
          <p:cNvPr id="7" name="Title 1">
            <a:extLst>
              <a:ext uri="{FF2B5EF4-FFF2-40B4-BE49-F238E27FC236}">
                <a16:creationId xmlns:a16="http://schemas.microsoft.com/office/drawing/2014/main" id="{71A1022E-6A5D-4348-8572-EC1221708F66}"/>
              </a:ext>
            </a:extLst>
          </p:cNvPr>
          <p:cNvGraphicFramePr/>
          <p:nvPr>
            <p:extLst>
              <p:ext uri="{D42A27DB-BD31-4B8C-83A1-F6EECF244321}">
                <p14:modId xmlns:p14="http://schemas.microsoft.com/office/powerpoint/2010/main" val="245885446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73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8" y="188640"/>
            <a:ext cx="8229600" cy="990600"/>
          </a:xfrm>
        </p:spPr>
        <p:txBody>
          <a:bodyPr/>
          <a:lstStyle/>
          <a:p>
            <a:r>
              <a:rPr lang="en-AU" dirty="0"/>
              <a:t>Challenge 1: Private/Public sector </a:t>
            </a:r>
          </a:p>
        </p:txBody>
      </p:sp>
      <p:pic>
        <p:nvPicPr>
          <p:cNvPr id="3074" name="Picture 2" descr="50 Most Popular Tourist Destinations Infograph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257" y="1124744"/>
            <a:ext cx="8208912" cy="558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4570579" y="558204"/>
            <a:ext cx="3988849" cy="1381125"/>
          </a:xfrm>
        </p:spPr>
        <p:txBody>
          <a:bodyPr>
            <a:normAutofit/>
          </a:bodyPr>
          <a:lstStyle/>
          <a:p>
            <a:r>
              <a:rPr lang="en-AU" dirty="0">
                <a:solidFill>
                  <a:srgbClr val="000000"/>
                </a:solidFill>
              </a:rPr>
              <a:t>Challenge 1, continued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p:cNvPicPr>
            <a:picLocks noChangeAspect="1"/>
          </p:cNvPicPr>
          <p:nvPr/>
        </p:nvPicPr>
        <p:blipFill>
          <a:blip r:embed="rId3"/>
          <a:stretch>
            <a:fillRect/>
          </a:stretch>
        </p:blipFill>
        <p:spPr>
          <a:xfrm>
            <a:off x="322012" y="3046869"/>
            <a:ext cx="3061697" cy="1091136"/>
          </a:xfrm>
          <a:prstGeom prst="rect">
            <a:avLst/>
          </a:prstGeom>
        </p:spPr>
      </p:pic>
      <p:sp>
        <p:nvSpPr>
          <p:cNvPr id="3" name="Content Placeholder 2"/>
          <p:cNvSpPr>
            <a:spLocks noGrp="1"/>
          </p:cNvSpPr>
          <p:nvPr>
            <p:ph idx="1"/>
          </p:nvPr>
        </p:nvSpPr>
        <p:spPr>
          <a:xfrm>
            <a:off x="4493409" y="2242739"/>
            <a:ext cx="4003614" cy="2927188"/>
          </a:xfrm>
        </p:spPr>
        <p:txBody>
          <a:bodyPr anchor="ctr">
            <a:normAutofit/>
          </a:bodyPr>
          <a:lstStyle/>
          <a:p>
            <a:r>
              <a:rPr lang="en-AU" sz="1500" dirty="0">
                <a:solidFill>
                  <a:srgbClr val="000000"/>
                </a:solidFill>
              </a:rPr>
              <a:t>Tourism is a fragmented sector </a:t>
            </a:r>
          </a:p>
          <a:p>
            <a:r>
              <a:rPr lang="en-AU" sz="1500" dirty="0">
                <a:solidFill>
                  <a:srgbClr val="000000"/>
                </a:solidFill>
              </a:rPr>
              <a:t>Many tourism attractions are held in public trust, but access is controlled by private sector </a:t>
            </a:r>
          </a:p>
          <a:p>
            <a:r>
              <a:rPr lang="en-AU" sz="1500" dirty="0">
                <a:solidFill>
                  <a:srgbClr val="000000"/>
                </a:solidFill>
              </a:rPr>
              <a:t>Problem of tragedy of the commons </a:t>
            </a:r>
          </a:p>
          <a:p>
            <a:r>
              <a:rPr lang="en-AU" sz="1500" dirty="0">
                <a:solidFill>
                  <a:srgbClr val="000000"/>
                </a:solidFill>
              </a:rPr>
              <a:t>No clear responsibility or accountability </a:t>
            </a:r>
          </a:p>
          <a:p>
            <a:pPr marL="0" indent="0">
              <a:buNone/>
            </a:pPr>
            <a:endParaRPr lang="en-AU" sz="1500" dirty="0">
              <a:solidFill>
                <a:srgbClr val="000000"/>
              </a:solidFill>
            </a:endParaRPr>
          </a:p>
        </p:txBody>
      </p:sp>
      <p:sp>
        <p:nvSpPr>
          <p:cNvPr id="4" name="AutoShape 2" descr="Image result for green is go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a:extLst>
              <a:ext uri="{FF2B5EF4-FFF2-40B4-BE49-F238E27FC236}">
                <a16:creationId xmlns:a16="http://schemas.microsoft.com/office/drawing/2014/main" id="{F38C55FF-5272-4E55-807A-9CC9810CF412}"/>
              </a:ext>
            </a:extLst>
          </p:cNvPr>
          <p:cNvSpPr txBox="1"/>
          <p:nvPr/>
        </p:nvSpPr>
        <p:spPr>
          <a:xfrm>
            <a:off x="2987824" y="5862176"/>
            <a:ext cx="5898427" cy="461665"/>
          </a:xfrm>
          <a:prstGeom prst="rect">
            <a:avLst/>
          </a:prstGeom>
          <a:noFill/>
        </p:spPr>
        <p:txBody>
          <a:bodyPr wrap="square" rtlCol="0">
            <a:spAutoFit/>
          </a:bodyPr>
          <a:lstStyle/>
          <a:p>
            <a:r>
              <a:rPr lang="en-AU" sz="2400" dirty="0">
                <a:solidFill>
                  <a:srgbClr val="000000"/>
                </a:solidFill>
              </a:rPr>
              <a:t> The business case for sustainability? </a:t>
            </a:r>
            <a:endParaRPr lang="en-AU" sz="2400" dirty="0"/>
          </a:p>
        </p:txBody>
      </p:sp>
    </p:spTree>
    <p:extLst>
      <p:ext uri="{BB962C8B-B14F-4D97-AF65-F5344CB8AC3E}">
        <p14:creationId xmlns:p14="http://schemas.microsoft.com/office/powerpoint/2010/main" val="509433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otalTime>11</TotalTime>
  <Words>935</Words>
  <Application>Microsoft Office PowerPoint</Application>
  <PresentationFormat>On-screen Show (4:3)</PresentationFormat>
  <Paragraphs>130</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Calibri</vt:lpstr>
      <vt:lpstr>Comic Sans MS</vt:lpstr>
      <vt:lpstr>Lora</vt:lpstr>
      <vt:lpstr>Times New Roman</vt:lpstr>
      <vt:lpstr>Default Theme</vt:lpstr>
      <vt:lpstr>Challenges to sustainable tourism</vt:lpstr>
      <vt:lpstr>Overview – is tourism sustainable?</vt:lpstr>
      <vt:lpstr>Sustainable Tourism  </vt:lpstr>
      <vt:lpstr>Sustainable Tourism should</vt:lpstr>
      <vt:lpstr>Global tourism: size (demand &amp; supply)</vt:lpstr>
      <vt:lpstr>Is tourism currently sustainable ?</vt:lpstr>
      <vt:lpstr>If not, why not? </vt:lpstr>
      <vt:lpstr>Challenge 1: Private/Public sector </vt:lpstr>
      <vt:lpstr>Challenge 1, continued </vt:lpstr>
      <vt:lpstr>Challenge 2: issues of scale </vt:lpstr>
      <vt:lpstr>Challenge 3: Inseperability</vt:lpstr>
      <vt:lpstr>Challenge 4: Infrequency of tourism purchases</vt:lpstr>
      <vt:lpstr>Challenge 5: Footloose nature of tourism</vt:lpstr>
      <vt:lpstr>Challenge 6: predominance of SMEs</vt:lpstr>
      <vt:lpstr>Challenge 7: Technical expertise vs local knowledge </vt:lpstr>
      <vt:lpstr>Theory of Planned Behaviour </vt:lpstr>
      <vt:lpstr>Climate change </vt:lpstr>
      <vt:lpstr>PowerPoint Presentation</vt:lpstr>
      <vt:lpstr>Tourism’s carbon footprint. </vt:lpstr>
      <vt:lpstr>Why is tourism’s footprint so high? </vt:lpstr>
      <vt:lpstr>Next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sustainable tourism</dc:title>
  <dc:creator>Alexandra Coghlan</dc:creator>
  <cp:lastModifiedBy>Sally North</cp:lastModifiedBy>
  <cp:revision>7</cp:revision>
  <dcterms:created xsi:type="dcterms:W3CDTF">2019-08-19T01:08:36Z</dcterms:created>
  <dcterms:modified xsi:type="dcterms:W3CDTF">2023-08-03T12:26:59Z</dcterms:modified>
</cp:coreProperties>
</file>